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1111" r:id="rId3"/>
    <p:sldId id="1112" r:id="rId4"/>
    <p:sldId id="1113" r:id="rId5"/>
    <p:sldId id="1011" r:id="rId6"/>
    <p:sldId id="1066" r:id="rId7"/>
    <p:sldId id="1067" r:id="rId8"/>
    <p:sldId id="1068" r:id="rId9"/>
    <p:sldId id="1069" r:id="rId10"/>
    <p:sldId id="1070" r:id="rId11"/>
    <p:sldId id="1071" r:id="rId12"/>
    <p:sldId id="1073" r:id="rId13"/>
    <p:sldId id="1072" r:id="rId14"/>
    <p:sldId id="1074" r:id="rId15"/>
    <p:sldId id="1075" r:id="rId16"/>
    <p:sldId id="1076" r:id="rId17"/>
    <p:sldId id="1077" r:id="rId18"/>
    <p:sldId id="1078" r:id="rId19"/>
    <p:sldId id="1079" r:id="rId20"/>
    <p:sldId id="1080" r:id="rId21"/>
    <p:sldId id="1081" r:id="rId22"/>
    <p:sldId id="1082" r:id="rId23"/>
    <p:sldId id="1083" r:id="rId24"/>
    <p:sldId id="1114" r:id="rId25"/>
    <p:sldId id="1084" r:id="rId26"/>
    <p:sldId id="1085" r:id="rId27"/>
    <p:sldId id="1086" r:id="rId28"/>
    <p:sldId id="1115" r:id="rId29"/>
    <p:sldId id="1116" r:id="rId30"/>
    <p:sldId id="1087" r:id="rId31"/>
    <p:sldId id="1088" r:id="rId32"/>
    <p:sldId id="1089" r:id="rId33"/>
    <p:sldId id="1090" r:id="rId34"/>
    <p:sldId id="1091" r:id="rId35"/>
    <p:sldId id="1092" r:id="rId36"/>
    <p:sldId id="1093" r:id="rId37"/>
    <p:sldId id="1094" r:id="rId38"/>
    <p:sldId id="1095" r:id="rId39"/>
    <p:sldId id="1096" r:id="rId40"/>
    <p:sldId id="1097" r:id="rId41"/>
    <p:sldId id="1098" r:id="rId42"/>
    <p:sldId id="1099" r:id="rId43"/>
    <p:sldId id="1100" r:id="rId44"/>
    <p:sldId id="1101" r:id="rId45"/>
    <p:sldId id="1102" r:id="rId46"/>
    <p:sldId id="1103" r:id="rId47"/>
    <p:sldId id="1104" r:id="rId48"/>
    <p:sldId id="1105" r:id="rId49"/>
    <p:sldId id="1106" r:id="rId50"/>
    <p:sldId id="1107" r:id="rId51"/>
    <p:sldId id="1108" r:id="rId52"/>
    <p:sldId id="1109" r:id="rId53"/>
    <p:sldId id="1110" r:id="rId54"/>
  </p:sldIdLst>
  <p:sldSz cx="9144000" cy="6858000" type="letter"/>
  <p:notesSz cx="7315200" cy="9601200"/>
  <p:embeddedFontLst>
    <p:embeddedFont>
      <p:font typeface="Humnst777 BT" pitchFamily="34" charset="0"/>
      <p:regular r:id="rId57"/>
      <p:bold r:id="rId58"/>
      <p:italic r:id="rId59"/>
      <p:boldItalic r:id="rId6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Humnst777 BT" pitchFamily="34" charset="0"/>
        <a:ea typeface="굴림" pitchFamily="34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Humnst777 BT" pitchFamily="34" charset="0"/>
        <a:ea typeface="굴림" pitchFamily="34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Humnst777 BT" pitchFamily="34" charset="0"/>
        <a:ea typeface="굴림" pitchFamily="34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Humnst777 BT" pitchFamily="34" charset="0"/>
        <a:ea typeface="굴림" pitchFamily="34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Humnst777 BT" pitchFamily="34" charset="0"/>
        <a:ea typeface="굴림" pitchFamily="34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Humnst777 BT" pitchFamily="34" charset="0"/>
        <a:ea typeface="굴림" pitchFamily="34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Humnst777 BT" pitchFamily="34" charset="0"/>
        <a:ea typeface="굴림" pitchFamily="34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Humnst777 BT" pitchFamily="34" charset="0"/>
        <a:ea typeface="굴림" pitchFamily="34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Humnst777 BT" pitchFamily="34" charset="0"/>
        <a:ea typeface="굴림" pitchFamily="34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6600"/>
    <a:srgbClr val="CC9900"/>
    <a:srgbClr val="CC66FF"/>
    <a:srgbClr val="336600"/>
    <a:srgbClr val="996633"/>
    <a:srgbClr val="0000FF"/>
    <a:srgbClr val="FFCC00"/>
    <a:srgbClr val="6699FF"/>
    <a:srgbClr val="CC99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0760" autoAdjust="0"/>
    <p:restoredTop sz="94659" autoAdjust="0"/>
  </p:normalViewPr>
  <p:slideViewPr>
    <p:cSldViewPr showGuides="1">
      <p:cViewPr varScale="1">
        <p:scale>
          <a:sx n="117" d="100"/>
          <a:sy n="117" d="100"/>
        </p:scale>
        <p:origin x="-96" y="-246"/>
      </p:cViewPr>
      <p:guideLst>
        <p:guide orient="horz" pos="3680"/>
        <p:guide pos="5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-1794" y="-90"/>
      </p:cViewPr>
      <p:guideLst>
        <p:guide orient="horz" pos="3024"/>
        <p:guide pos="2304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265" cy="48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2" tIns="47500" rIns="95002" bIns="47500" numCol="1" anchor="t" anchorCtr="0" compatLnSpc="1">
            <a:prstTxWarp prst="textNoShape">
              <a:avLst/>
            </a:prstTxWarp>
          </a:bodyPr>
          <a:lstStyle>
            <a:lvl1pPr defTabSz="949536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298" y="0"/>
            <a:ext cx="3169265" cy="48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2" tIns="47500" rIns="95002" bIns="47500" numCol="1" anchor="t" anchorCtr="0" compatLnSpc="1">
            <a:prstTxWarp prst="textNoShape">
              <a:avLst/>
            </a:prstTxWarp>
          </a:bodyPr>
          <a:lstStyle>
            <a:lvl1pPr algn="r" defTabSz="949536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523"/>
            <a:ext cx="3169265" cy="48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2" tIns="47500" rIns="95002" bIns="47500" numCol="1" anchor="b" anchorCtr="0" compatLnSpc="1">
            <a:prstTxWarp prst="textNoShape">
              <a:avLst/>
            </a:prstTxWarp>
          </a:bodyPr>
          <a:lstStyle>
            <a:lvl1pPr defTabSz="949536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298" y="9119523"/>
            <a:ext cx="3169265" cy="48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2" tIns="47500" rIns="95002" bIns="47500" numCol="1" anchor="b" anchorCtr="0" compatLnSpc="1">
            <a:prstTxWarp prst="textNoShape">
              <a:avLst/>
            </a:prstTxWarp>
          </a:bodyPr>
          <a:lstStyle>
            <a:lvl1pPr algn="r" defTabSz="949536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9630FB5-2BE8-4AAF-8D07-69554B94CE2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265" cy="48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2" tIns="47500" rIns="95002" bIns="47500" numCol="1" anchor="t" anchorCtr="0" compatLnSpc="1">
            <a:prstTxWarp prst="textNoShape">
              <a:avLst/>
            </a:prstTxWarp>
          </a:bodyPr>
          <a:lstStyle>
            <a:lvl1pPr defTabSz="949536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298" y="0"/>
            <a:ext cx="3169265" cy="48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2" tIns="47500" rIns="95002" bIns="47500" numCol="1" anchor="t" anchorCtr="0" compatLnSpc="1">
            <a:prstTxWarp prst="textNoShape">
              <a:avLst/>
            </a:prstTxWarp>
          </a:bodyPr>
          <a:lstStyle>
            <a:lvl1pPr algn="r" defTabSz="949536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2504" y="4561378"/>
            <a:ext cx="5850194" cy="431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2" tIns="47500" rIns="95002" bIns="47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마스터 텍스트 스타일을 편집합니다</a:t>
            </a:r>
          </a:p>
          <a:p>
            <a:pPr lvl="1"/>
            <a:r>
              <a:rPr lang="en-US" noProof="0" smtClean="0"/>
              <a:t>둘째 수준</a:t>
            </a:r>
          </a:p>
          <a:p>
            <a:pPr lvl="2"/>
            <a:r>
              <a:rPr lang="en-US" noProof="0" smtClean="0"/>
              <a:t>셋째 수준</a:t>
            </a:r>
          </a:p>
          <a:p>
            <a:pPr lvl="3"/>
            <a:r>
              <a:rPr lang="en-US" noProof="0" smtClean="0"/>
              <a:t>넷째 수준</a:t>
            </a:r>
          </a:p>
          <a:p>
            <a:pPr lvl="4"/>
            <a:r>
              <a:rPr lang="en-US" noProof="0" smtClean="0"/>
              <a:t>다섯째 수준</a:t>
            </a:r>
          </a:p>
        </p:txBody>
      </p:sp>
      <p:sp>
        <p:nvSpPr>
          <p:cNvPr id="199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523"/>
            <a:ext cx="3169265" cy="48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2" tIns="47500" rIns="95002" bIns="47500" numCol="1" anchor="b" anchorCtr="0" compatLnSpc="1">
            <a:prstTxWarp prst="textNoShape">
              <a:avLst/>
            </a:prstTxWarp>
          </a:bodyPr>
          <a:lstStyle>
            <a:lvl1pPr defTabSz="949536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298" y="9119523"/>
            <a:ext cx="3169265" cy="48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2" tIns="47500" rIns="95002" bIns="47500" numCol="1" anchor="b" anchorCtr="0" compatLnSpc="1">
            <a:prstTxWarp prst="textNoShape">
              <a:avLst/>
            </a:prstTxWarp>
          </a:bodyPr>
          <a:lstStyle>
            <a:lvl1pPr algn="r" defTabSz="949536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A79FF14-DB2D-46E2-BA86-A1C7C8E10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B0E720-ADB5-40B6-8E89-6AABAA8C93A2}" type="slidenum">
              <a:rPr lang="en-US" altLang="ko-KR" smtClean="0">
                <a:latin typeface="굴림" pitchFamily="34" charset="-127"/>
                <a:ea typeface="굴림" pitchFamily="34" charset="-127"/>
              </a:rPr>
              <a:pPr/>
              <a:t>1</a:t>
            </a:fld>
            <a:endParaRPr lang="en-US" altLang="ko-KR" smtClean="0"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ko-KR" smtClean="0">
              <a:latin typeface="굴림" pitchFamily="34" charset="-127"/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79FF14-DB2D-46E2-BA86-A1C7C8E1073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74675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74675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669331" y="6611779"/>
            <a:ext cx="474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1F914F3-B8FB-4AFD-8049-F37D4D5FDD4B}" type="slidenum">
              <a:rPr lang="en-US" sz="1000" b="0" smtClean="0"/>
              <a:pPr algn="r"/>
              <a:t>‹#›</a:t>
            </a:fld>
            <a:endParaRPr lang="en-US" sz="1000" b="0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21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21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ko-KR" altLang="en-US" dirty="0"/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299979" y="6350040"/>
            <a:ext cx="37561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" b="0" dirty="0" smtClean="0">
                <a:ea typeface="굴림" pitchFamily="50" charset="-127"/>
              </a:rPr>
              <a:t>CS/CoE0447: Computer Organization and Assembly Language</a:t>
            </a:r>
            <a:endParaRPr lang="en-US" sz="1000" b="0" dirty="0">
              <a:ea typeface="굴림" pitchFamily="50" charset="-127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7164423" y="6380534"/>
            <a:ext cx="154241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100" b="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ea typeface="굴림" pitchFamily="50" charset="-127"/>
                <a:cs typeface="Times New Roman" pitchFamily="18" charset="0"/>
              </a:rPr>
              <a:t>University of Pittsburgh</a:t>
            </a:r>
            <a:endParaRPr lang="en-US" sz="1100" b="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ea typeface="굴림" pitchFamily="50" charset="-127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latinLnBrk="0" hangingPunct="0">
        <a:spcBef>
          <a:spcPct val="0"/>
        </a:spcBef>
        <a:spcAft>
          <a:spcPct val="0"/>
        </a:spcAft>
        <a:defRPr kumimoji="1" sz="3600" b="1">
          <a:solidFill>
            <a:srgbClr val="003399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003399"/>
          </a:solidFill>
          <a:latin typeface="Humnst777 BT" pitchFamily="34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003399"/>
          </a:solidFill>
          <a:latin typeface="Humnst777 BT" pitchFamily="34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003399"/>
          </a:solidFill>
          <a:latin typeface="Humnst777 BT" pitchFamily="34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rgbClr val="003399"/>
          </a:solidFill>
          <a:latin typeface="Humnst777 BT" pitchFamily="34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003399"/>
          </a:solidFill>
          <a:latin typeface="Humnst777 BT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003399"/>
          </a:solidFill>
          <a:latin typeface="Humnst777 BT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003399"/>
          </a:solidFill>
          <a:latin typeface="Humnst777 BT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600" b="1">
          <a:solidFill>
            <a:srgbClr val="003399"/>
          </a:solidFill>
          <a:latin typeface="Humnst777 BT" pitchFamily="34" charset="0"/>
          <a:ea typeface="굴림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itchFamily="2" charset="2"/>
        <a:buChar char="§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SzPct val="95000"/>
        <a:buChar char="•"/>
        <a:defRPr kumimoji="1" sz="1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13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1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kumimoji="1" sz="1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kumimoji="1" sz="1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kumimoji="1" sz="1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kumimoji="1"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oleObject2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oleObject27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oleObject2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oleObject3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3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oleObject32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2060575"/>
            <a:ext cx="8208962" cy="2089150"/>
          </a:xfrm>
        </p:spPr>
        <p:txBody>
          <a:bodyPr/>
          <a:lstStyle/>
          <a:p>
            <a:pPr algn="ctr" eaLnBrk="1" hangingPunct="1"/>
            <a:r>
              <a:rPr lang="en-US" altLang="ko-KR" sz="3200" dirty="0" smtClean="0">
                <a:solidFill>
                  <a:schemeClr val="accent2"/>
                </a:solidFill>
              </a:rPr>
              <a:t>CS/COE0447: Computer Organization and Assembly Language</a:t>
            </a:r>
            <a:br>
              <a:rPr lang="en-US" altLang="ko-KR" sz="3200" dirty="0" smtClean="0">
                <a:solidFill>
                  <a:schemeClr val="accent2"/>
                </a:solidFill>
              </a:rPr>
            </a:br>
            <a:r>
              <a:rPr lang="en-US" altLang="ko-KR" sz="3200" dirty="0" smtClean="0">
                <a:solidFill>
                  <a:schemeClr val="accent2"/>
                </a:solidFill>
              </a:rPr>
              <a:t/>
            </a:r>
            <a:br>
              <a:rPr lang="en-US" altLang="ko-KR" sz="3200" dirty="0" smtClean="0">
                <a:solidFill>
                  <a:schemeClr val="accent2"/>
                </a:solidFill>
              </a:rPr>
            </a:br>
            <a:r>
              <a:rPr lang="en-US" altLang="ko-KR" sz="2400" dirty="0" smtClean="0">
                <a:solidFill>
                  <a:srgbClr val="C00000"/>
                </a:solidFill>
              </a:rPr>
              <a:t>Datapath and Control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3188" y="4581525"/>
            <a:ext cx="6400800" cy="720725"/>
          </a:xfrm>
        </p:spPr>
        <p:txBody>
          <a:bodyPr/>
          <a:lstStyle/>
          <a:p>
            <a:pPr eaLnBrk="1" hangingPunct="1"/>
            <a:r>
              <a:rPr lang="en-US" altLang="ko-KR" sz="2400" b="1" dirty="0" smtClean="0"/>
              <a:t>Sangyeun Cho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2847975" y="5327676"/>
            <a:ext cx="344805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latinLnBrk="0">
              <a:lnSpc>
                <a:spcPct val="80000"/>
              </a:lnSpc>
              <a:spcBef>
                <a:spcPct val="20000"/>
              </a:spcBef>
              <a:buClr>
                <a:srgbClr val="000099"/>
              </a:buClr>
              <a:buSzPct val="80000"/>
              <a:buFont typeface="Wingdings" pitchFamily="2" charset="2"/>
              <a:buNone/>
            </a:pPr>
            <a:r>
              <a:rPr lang="en-US" altLang="ko-KR" sz="1300" dirty="0"/>
              <a:t>Dept. of Computer Science</a:t>
            </a:r>
          </a:p>
          <a:p>
            <a:pPr algn="ctr" latinLnBrk="0">
              <a:lnSpc>
                <a:spcPct val="80000"/>
              </a:lnSpc>
              <a:spcBef>
                <a:spcPct val="20000"/>
              </a:spcBef>
              <a:buClr>
                <a:srgbClr val="000099"/>
              </a:buClr>
              <a:buSzPct val="80000"/>
              <a:buFont typeface="Wingdings" pitchFamily="2" charset="2"/>
              <a:buNone/>
            </a:pPr>
            <a:r>
              <a:rPr lang="en-US" altLang="ko-KR" sz="1300" dirty="0"/>
              <a:t>University of Pittsburgh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instruction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lw</a:t>
            </a:r>
            <a:r>
              <a:rPr lang="en-US" dirty="0" smtClean="0"/>
              <a:t> (load word)</a:t>
            </a:r>
          </a:p>
          <a:p>
            <a:pPr lvl="1"/>
            <a:r>
              <a:rPr lang="en-US" dirty="0" smtClean="0"/>
              <a:t>Fetch instruction</a:t>
            </a:r>
          </a:p>
          <a:p>
            <a:pPr lvl="1"/>
            <a:r>
              <a:rPr lang="en-US" dirty="0" smtClean="0"/>
              <a:t>Read a base register</a:t>
            </a:r>
          </a:p>
          <a:p>
            <a:pPr lvl="1"/>
            <a:r>
              <a:rPr lang="en-US" dirty="0" smtClean="0"/>
              <a:t>Sign-extend the immediate offset</a:t>
            </a:r>
          </a:p>
          <a:p>
            <a:pPr lvl="1"/>
            <a:r>
              <a:rPr lang="en-US" dirty="0" smtClean="0"/>
              <a:t>Add the two numbers made available in the above two steps</a:t>
            </a:r>
          </a:p>
          <a:p>
            <a:pPr lvl="1"/>
            <a:r>
              <a:rPr lang="en-US" dirty="0" smtClean="0"/>
              <a:t>Access data memory with the address computed in the above step</a:t>
            </a:r>
          </a:p>
          <a:p>
            <a:pPr lvl="1"/>
            <a:r>
              <a:rPr lang="en-US" dirty="0" smtClean="0"/>
              <a:t>Store the value from the memory to the target register specified in the instruction</a:t>
            </a:r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instruction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(add)</a:t>
            </a:r>
          </a:p>
          <a:p>
            <a:pPr lvl="1"/>
            <a:r>
              <a:rPr lang="en-US" dirty="0" smtClean="0"/>
              <a:t>Fetch instruction</a:t>
            </a:r>
          </a:p>
          <a:p>
            <a:pPr lvl="1"/>
            <a:r>
              <a:rPr lang="en-US" dirty="0" smtClean="0"/>
              <a:t>Read from two source registers</a:t>
            </a:r>
          </a:p>
          <a:p>
            <a:pPr lvl="1"/>
            <a:r>
              <a:rPr lang="en-US" dirty="0" smtClean="0"/>
              <a:t>Add the two numbers made available in the above step</a:t>
            </a:r>
          </a:p>
          <a:p>
            <a:pPr lvl="1"/>
            <a:r>
              <a:rPr lang="en-US" dirty="0" smtClean="0"/>
              <a:t>Store the result to the target register specified in the instruction</a:t>
            </a:r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instruction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 (jump)</a:t>
            </a:r>
          </a:p>
          <a:p>
            <a:pPr lvl="1"/>
            <a:r>
              <a:rPr lang="en-US" dirty="0" smtClean="0"/>
              <a:t>Fetch instruction</a:t>
            </a:r>
          </a:p>
          <a:p>
            <a:pPr lvl="1"/>
            <a:r>
              <a:rPr lang="en-US" dirty="0" smtClean="0"/>
              <a:t>Extend the 26-bit immediate field</a:t>
            </a:r>
          </a:p>
          <a:p>
            <a:pPr lvl="2"/>
            <a:r>
              <a:rPr lang="en-US" dirty="0" smtClean="0"/>
              <a:t>Shift left by 2 bits (28 bits now)</a:t>
            </a:r>
          </a:p>
          <a:p>
            <a:pPr lvl="2"/>
            <a:r>
              <a:rPr lang="en-US" dirty="0" smtClean="0"/>
              <a:t>Extract the most significant 4 bits from the current PC and concatenate to form a 32-bit value</a:t>
            </a:r>
          </a:p>
          <a:p>
            <a:pPr lvl="1"/>
            <a:r>
              <a:rPr lang="en-US" dirty="0" smtClean="0"/>
              <a:t>Assign this value to PC</a:t>
            </a:r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steps in inst.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Fetching the instruction word from the instruction memory</a:t>
            </a:r>
          </a:p>
          <a:p>
            <a:r>
              <a:rPr lang="en-US" dirty="0" smtClean="0"/>
              <a:t>Decoding the instruction and reading from the register file</a:t>
            </a:r>
          </a:p>
          <a:p>
            <a:pPr lvl="1"/>
            <a:r>
              <a:rPr lang="en-US" dirty="0" smtClean="0"/>
              <a:t>Or prepare a value from the immediate value (and PC)</a:t>
            </a:r>
          </a:p>
          <a:p>
            <a:r>
              <a:rPr lang="en-US" dirty="0" smtClean="0"/>
              <a:t>Performing an ALU operation</a:t>
            </a:r>
          </a:p>
          <a:p>
            <a:r>
              <a:rPr lang="en-US" dirty="0" smtClean="0"/>
              <a:t>Accessing the data memory (if needed)</a:t>
            </a:r>
          </a:p>
          <a:p>
            <a:r>
              <a:rPr lang="en-US" dirty="0" smtClean="0"/>
              <a:t>Making a jump (assigning a computed value to PC) (if needed)</a:t>
            </a:r>
          </a:p>
          <a:p>
            <a:r>
              <a:rPr lang="en-US" dirty="0" smtClean="0"/>
              <a:t>Writing to the register file</a:t>
            </a:r>
          </a:p>
          <a:p>
            <a:endParaRPr lang="en-US" dirty="0" smtClean="0"/>
          </a:p>
          <a:p>
            <a:r>
              <a:rPr lang="en-US" dirty="0" smtClean="0"/>
              <a:t>Designing a control logic is based on our (more formal) analysis of instruction execution</a:t>
            </a:r>
          </a:p>
          <a:p>
            <a:pPr lvl="1"/>
            <a:r>
              <a:rPr lang="en-US" dirty="0" smtClean="0"/>
              <a:t>Consider all instructions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Fetching an instruction</a:t>
            </a:r>
            <a:endParaRPr 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ph idx="1"/>
          </p:nvPr>
        </p:nvGraphicFramePr>
        <p:xfrm>
          <a:off x="2030413" y="1384272"/>
          <a:ext cx="5081587" cy="4041775"/>
        </p:xfrm>
        <a:graphic>
          <a:graphicData uri="http://schemas.openxmlformats.org/presentationml/2006/ole">
            <p:oleObj spid="_x0000_s116738" name="Image" r:id="rId4" imgW="9625397" imgH="7657143" progId="Photoshop.Image.6">
              <p:embed/>
            </p:oleObj>
          </a:graphicData>
        </a:graphic>
      </p:graphicFrame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5724525" y="3184497"/>
            <a:ext cx="2663825" cy="1296988"/>
            <a:chOff x="3606" y="2296"/>
            <a:chExt cx="1678" cy="817"/>
          </a:xfrm>
        </p:grpSpPr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4059" y="2296"/>
              <a:ext cx="1225" cy="817"/>
            </a:xfrm>
            <a:prstGeom prst="ellipse">
              <a:avLst/>
            </a:prstGeom>
            <a:solidFill>
              <a:srgbClr val="0066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Instruction width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is 4 bytes!</a:t>
              </a:r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H="1" flipV="1">
              <a:off x="3606" y="2296"/>
              <a:ext cx="499" cy="227"/>
            </a:xfrm>
            <a:prstGeom prst="line">
              <a:avLst/>
            </a:prstGeom>
            <a:noFill/>
            <a:ln w="25400">
              <a:solidFill>
                <a:srgbClr val="0066FF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5364163" y="4552922"/>
            <a:ext cx="2663825" cy="1296988"/>
            <a:chOff x="3606" y="2296"/>
            <a:chExt cx="1678" cy="817"/>
          </a:xfrm>
        </p:grpSpPr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059" y="2296"/>
              <a:ext cx="1225" cy="817"/>
            </a:xfrm>
            <a:prstGeom prst="ellipse">
              <a:avLst/>
            </a:prstGeom>
            <a:solidFill>
              <a:srgbClr val="CC66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Instruction memory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here is read-only!</a:t>
              </a: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H="1" flipV="1">
              <a:off x="3606" y="2296"/>
              <a:ext cx="499" cy="227"/>
            </a:xfrm>
            <a:prstGeom prst="line">
              <a:avLst/>
            </a:prstGeom>
            <a:noFill/>
            <a:ln w="25400">
              <a:solidFill>
                <a:srgbClr val="800080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  <p:grpSp>
        <p:nvGrpSpPr>
          <p:cNvPr id="11" name="Group 17"/>
          <p:cNvGrpSpPr>
            <a:grpSpLocks/>
          </p:cNvGrpSpPr>
          <p:nvPr/>
        </p:nvGrpSpPr>
        <p:grpSpPr bwMode="auto">
          <a:xfrm>
            <a:off x="482601" y="4121122"/>
            <a:ext cx="2160588" cy="1720850"/>
            <a:chOff x="304" y="2886"/>
            <a:chExt cx="1361" cy="1084"/>
          </a:xfrm>
        </p:grpSpPr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V="1">
              <a:off x="1338" y="2886"/>
              <a:ext cx="272" cy="317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304" y="2971"/>
              <a:ext cx="1361" cy="999"/>
            </a:xfrm>
            <a:prstGeom prst="ellipse">
              <a:avLst/>
            </a:prstGeom>
            <a:solidFill>
              <a:srgbClr val="CC9900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PC keeps the current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memory address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from which instruction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is fetched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Fetching operands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ph idx="1"/>
          </p:nvPr>
        </p:nvGraphicFramePr>
        <p:xfrm>
          <a:off x="1752600" y="1844675"/>
          <a:ext cx="5638800" cy="4189413"/>
        </p:xfrm>
        <a:graphic>
          <a:graphicData uri="http://schemas.openxmlformats.org/presentationml/2006/ole">
            <p:oleObj spid="_x0000_s117762" name="Image" r:id="rId4" imgW="13180952" imgH="9790476" progId="Photoshop.Image.6">
              <p:embed/>
            </p:oleObj>
          </a:graphicData>
        </a:graphic>
      </p:graphicFrame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6227763" y="1412875"/>
            <a:ext cx="2017712" cy="1008063"/>
            <a:chOff x="3923" y="890"/>
            <a:chExt cx="1271" cy="635"/>
          </a:xfrm>
        </p:grpSpPr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3969" y="890"/>
              <a:ext cx="1225" cy="409"/>
            </a:xfrm>
            <a:prstGeom prst="ellipse">
              <a:avLst/>
            </a:prstGeom>
            <a:solidFill>
              <a:srgbClr val="0066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For branches!</a:t>
              </a: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 flipH="1">
              <a:off x="3923" y="1298"/>
              <a:ext cx="590" cy="227"/>
            </a:xfrm>
            <a:prstGeom prst="line">
              <a:avLst/>
            </a:prstGeom>
            <a:noFill/>
            <a:ln w="25400">
              <a:solidFill>
                <a:srgbClr val="0066FF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4572000" y="3644900"/>
            <a:ext cx="1944688" cy="1873250"/>
            <a:chOff x="2880" y="2296"/>
            <a:chExt cx="1225" cy="1180"/>
          </a:xfrm>
        </p:grpSpPr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880" y="2976"/>
              <a:ext cx="1225" cy="500"/>
            </a:xfrm>
            <a:prstGeom prst="ellipse">
              <a:avLst/>
            </a:prstGeom>
            <a:solidFill>
              <a:srgbClr val="CC66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Two reads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at a time!</a:t>
              </a: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H="1" flipV="1">
              <a:off x="3152" y="2795"/>
              <a:ext cx="136" cy="184"/>
            </a:xfrm>
            <a:prstGeom prst="line">
              <a:avLst/>
            </a:prstGeom>
            <a:noFill/>
            <a:ln w="25400">
              <a:solidFill>
                <a:srgbClr val="800080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 flipV="1">
              <a:off x="3198" y="2296"/>
              <a:ext cx="181" cy="683"/>
            </a:xfrm>
            <a:prstGeom prst="line">
              <a:avLst/>
            </a:prstGeom>
            <a:noFill/>
            <a:ln w="25400">
              <a:solidFill>
                <a:srgbClr val="800080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memory access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ph idx="1"/>
          </p:nvPr>
        </p:nvGraphicFramePr>
        <p:xfrm>
          <a:off x="912813" y="1916113"/>
          <a:ext cx="7316787" cy="4040187"/>
        </p:xfrm>
        <a:graphic>
          <a:graphicData uri="http://schemas.openxmlformats.org/presentationml/2006/ole">
            <p:oleObj spid="_x0000_s118786" name="Image" r:id="rId4" imgW="16926984" imgH="9346032" progId="Photoshop.Image.6">
              <p:embed/>
            </p:oleObj>
          </a:graphicData>
        </a:graphic>
      </p:graphicFrame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4067176" y="3860800"/>
            <a:ext cx="2011363" cy="1512888"/>
            <a:chOff x="2562" y="2432"/>
            <a:chExt cx="1267" cy="953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2604" y="2976"/>
              <a:ext cx="1225" cy="409"/>
            </a:xfrm>
            <a:prstGeom prst="ellipse">
              <a:avLst/>
            </a:prstGeom>
            <a:solidFill>
              <a:srgbClr val="0066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 err="1">
                  <a:solidFill>
                    <a:schemeClr val="bg1"/>
                  </a:solidFill>
                </a:rPr>
                <a:t>Imm</a:t>
              </a:r>
              <a:r>
                <a:rPr lang="en-US" altLang="ko-KR" sz="1400" b="0" i="1" dirty="0">
                  <a:solidFill>
                    <a:schemeClr val="bg1"/>
                  </a:solidFill>
                </a:rPr>
                <a:t>. offset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for address</a:t>
              </a:r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H="1" flipV="1">
              <a:off x="2562" y="2432"/>
              <a:ext cx="363" cy="590"/>
            </a:xfrm>
            <a:prstGeom prst="line">
              <a:avLst/>
            </a:prstGeom>
            <a:noFill/>
            <a:ln w="25400">
              <a:solidFill>
                <a:srgbClr val="0066FF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5219700" y="1557338"/>
            <a:ext cx="2160588" cy="2592387"/>
            <a:chOff x="3288" y="981"/>
            <a:chExt cx="1361" cy="1633"/>
          </a:xfrm>
        </p:grpSpPr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3288" y="981"/>
              <a:ext cx="1361" cy="454"/>
            </a:xfrm>
            <a:prstGeom prst="ellipse">
              <a:avLst/>
            </a:prstGeom>
            <a:solidFill>
              <a:srgbClr val="CC9900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Data to store!</a:t>
              </a: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H="1">
              <a:off x="3696" y="1434"/>
              <a:ext cx="227" cy="118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  <p:grpSp>
        <p:nvGrpSpPr>
          <p:cNvPr id="11" name="Group 19"/>
          <p:cNvGrpSpPr>
            <a:grpSpLocks/>
          </p:cNvGrpSpPr>
          <p:nvPr/>
        </p:nvGrpSpPr>
        <p:grpSpPr bwMode="auto">
          <a:xfrm>
            <a:off x="6084888" y="3284538"/>
            <a:ext cx="1944687" cy="2306637"/>
            <a:chOff x="3833" y="2069"/>
            <a:chExt cx="1225" cy="1453"/>
          </a:xfrm>
        </p:grpSpPr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3833" y="3113"/>
              <a:ext cx="1225" cy="409"/>
            </a:xfrm>
            <a:prstGeom prst="ellipse">
              <a:avLst/>
            </a:prstGeom>
            <a:solidFill>
              <a:srgbClr val="CC66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Load data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from memory</a:t>
              </a:r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 flipH="1" flipV="1">
              <a:off x="4740" y="2069"/>
              <a:ext cx="45" cy="1089"/>
            </a:xfrm>
            <a:prstGeom prst="line">
              <a:avLst/>
            </a:prstGeom>
            <a:noFill/>
            <a:ln w="25400">
              <a:solidFill>
                <a:srgbClr val="800080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  <p:grpSp>
        <p:nvGrpSpPr>
          <p:cNvPr id="14" name="Group 23"/>
          <p:cNvGrpSpPr>
            <a:grpSpLocks/>
          </p:cNvGrpSpPr>
          <p:nvPr/>
        </p:nvGrpSpPr>
        <p:grpSpPr bwMode="auto">
          <a:xfrm>
            <a:off x="323850" y="5084763"/>
            <a:ext cx="1511300" cy="938212"/>
            <a:chOff x="204" y="3203"/>
            <a:chExt cx="952" cy="591"/>
          </a:xfrm>
        </p:grpSpPr>
        <p:sp>
          <p:nvSpPr>
            <p:cNvPr id="15" name="Oval 21"/>
            <p:cNvSpPr>
              <a:spLocks noChangeArrowheads="1"/>
            </p:cNvSpPr>
            <p:nvPr/>
          </p:nvSpPr>
          <p:spPr bwMode="auto">
            <a:xfrm>
              <a:off x="204" y="3385"/>
              <a:ext cx="907" cy="409"/>
            </a:xfrm>
            <a:prstGeom prst="ellipse">
              <a:avLst/>
            </a:prstGeom>
            <a:solidFill>
              <a:srgbClr val="336600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 smtClean="0">
                  <a:solidFill>
                    <a:schemeClr val="bg1"/>
                  </a:solidFill>
                </a:rPr>
                <a:t>Data to </a:t>
              </a:r>
              <a:r>
                <a:rPr lang="en-US" altLang="ko-KR" sz="1400" b="0" i="1" dirty="0">
                  <a:solidFill>
                    <a:schemeClr val="bg1"/>
                  </a:solidFill>
                </a:rPr>
                <a:t>be in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a register!</a:t>
              </a:r>
            </a:p>
          </p:txBody>
        </p:sp>
        <p:sp>
          <p:nvSpPr>
            <p:cNvPr id="16" name="Line 22"/>
            <p:cNvSpPr>
              <a:spLocks noChangeShapeType="1"/>
            </p:cNvSpPr>
            <p:nvPr/>
          </p:nvSpPr>
          <p:spPr bwMode="auto">
            <a:xfrm flipV="1">
              <a:off x="793" y="3203"/>
              <a:ext cx="363" cy="182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Datapath so far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ph idx="1"/>
          </p:nvPr>
        </p:nvGraphicFramePr>
        <p:xfrm>
          <a:off x="1296988" y="1600200"/>
          <a:ext cx="6548437" cy="4421188"/>
        </p:xfrm>
        <a:graphic>
          <a:graphicData uri="http://schemas.openxmlformats.org/presentationml/2006/ole">
            <p:oleObj spid="_x0000_s119810" name="Image" r:id="rId4" imgW="14463492" imgH="9765079" progId="Photoshop.Image.6">
              <p:embed/>
            </p:oleObj>
          </a:graphicData>
        </a:graphic>
      </p:graphicFrame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6443663" y="2636838"/>
            <a:ext cx="2160587" cy="720725"/>
          </a:xfrm>
          <a:prstGeom prst="ellipse">
            <a:avLst/>
          </a:prstGeom>
          <a:solidFill>
            <a:srgbClr val="CC9900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400" b="0" i="1" dirty="0">
                <a:solidFill>
                  <a:schemeClr val="bg1"/>
                </a:solidFill>
              </a:rPr>
              <a:t>j instruction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400" b="0" i="1" dirty="0">
                <a:solidFill>
                  <a:schemeClr val="bg1"/>
                </a:solidFill>
              </a:rPr>
              <a:t>not considered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400" b="0" i="1" dirty="0">
                <a:solidFill>
                  <a:schemeClr val="bg1"/>
                </a:solidFill>
              </a:rPr>
              <a:t>so far!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MIPS inst. format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ph idx="1"/>
          </p:nvPr>
        </p:nvGraphicFramePr>
        <p:xfrm>
          <a:off x="1038225" y="2133600"/>
          <a:ext cx="7067550" cy="3013075"/>
        </p:xfrm>
        <a:graphic>
          <a:graphicData uri="http://schemas.openxmlformats.org/presentationml/2006/ole">
            <p:oleObj spid="_x0000_s120834" name="Image" r:id="rId4" imgW="14717460" imgH="6273016" progId="Photoshop.Image.6">
              <p:embed/>
            </p:oleObj>
          </a:graphicData>
        </a:graphic>
      </p:graphicFrame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5119695" y="1989138"/>
            <a:ext cx="719138" cy="72072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4284663" y="3141663"/>
            <a:ext cx="719137" cy="72072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6877050" y="1968480"/>
            <a:ext cx="719138" cy="720725"/>
          </a:xfrm>
          <a:prstGeom prst="ellips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elaborate datapath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ph idx="1"/>
          </p:nvPr>
        </p:nvGraphicFramePr>
        <p:xfrm>
          <a:off x="982663" y="1700213"/>
          <a:ext cx="7178675" cy="4421187"/>
        </p:xfrm>
        <a:graphic>
          <a:graphicData uri="http://schemas.openxmlformats.org/presentationml/2006/ole">
            <p:oleObj spid="_x0000_s121858" name="Image" r:id="rId4" imgW="16431746" imgH="10120635" progId="Photoshop.Image.6">
              <p:embed/>
            </p:oleObj>
          </a:graphicData>
        </a:graphic>
      </p:graphicFrame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1404938" y="5373688"/>
            <a:ext cx="3743325" cy="792162"/>
            <a:chOff x="885" y="3385"/>
            <a:chExt cx="2358" cy="499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885" y="3475"/>
              <a:ext cx="1225" cy="409"/>
            </a:xfrm>
            <a:prstGeom prst="ellipse">
              <a:avLst/>
            </a:prstGeom>
            <a:solidFill>
              <a:srgbClr val="0066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ALU control bits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from </a:t>
              </a:r>
              <a:r>
                <a:rPr lang="en-US" altLang="ko-KR" sz="1400" b="0" i="1" dirty="0" smtClean="0">
                  <a:solidFill>
                    <a:schemeClr val="bg1"/>
                  </a:solidFill>
                </a:rPr>
                <a:t>Inst[5:0</a:t>
              </a:r>
              <a:r>
                <a:rPr lang="en-US" altLang="ko-KR" sz="1400" b="0" i="1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V="1">
              <a:off x="2109" y="3385"/>
              <a:ext cx="1134" cy="272"/>
            </a:xfrm>
            <a:prstGeom prst="line">
              <a:avLst/>
            </a:prstGeom>
            <a:noFill/>
            <a:ln w="25400">
              <a:solidFill>
                <a:srgbClr val="0066FF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611188" y="4508500"/>
            <a:ext cx="2881312" cy="865188"/>
            <a:chOff x="385" y="2840"/>
            <a:chExt cx="1815" cy="545"/>
          </a:xfrm>
        </p:grpSpPr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385" y="2931"/>
              <a:ext cx="1044" cy="454"/>
            </a:xfrm>
            <a:prstGeom prst="ellipse">
              <a:avLst/>
            </a:prstGeom>
            <a:solidFill>
              <a:srgbClr val="CC9900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Write register #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ko-KR" sz="1400" b="0" i="1" dirty="0">
                  <a:solidFill>
                    <a:schemeClr val="bg1"/>
                  </a:solidFill>
                </a:rPr>
                <a:t>selection</a:t>
              </a: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V="1">
              <a:off x="1429" y="2840"/>
              <a:ext cx="771" cy="300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stealth" w="lg" len="med"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MIPS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design a simple MIPS processor that supports a small instruction set </a:t>
            </a:r>
            <a:r>
              <a:rPr lang="en-US" dirty="0" smtClean="0"/>
              <a:t>with</a:t>
            </a:r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Memory access instructions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lw</a:t>
            </a:r>
            <a:r>
              <a:rPr lang="en-US" dirty="0" smtClean="0"/>
              <a:t> (load word)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sw</a:t>
            </a:r>
            <a:r>
              <a:rPr lang="en-US" dirty="0" smtClean="0"/>
              <a:t> (store word)</a:t>
            </a:r>
          </a:p>
          <a:p>
            <a:endParaRPr lang="en-US" dirty="0" smtClean="0"/>
          </a:p>
          <a:p>
            <a:r>
              <a:rPr lang="en-US" dirty="0" smtClean="0"/>
              <a:t>Arithmetic-logic instructions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sub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or</a:t>
            </a:r>
            <a:r>
              <a:rPr lang="en-US" dirty="0" smtClean="0"/>
              <a:t>, and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slt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Control-transfer instructions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dirty="0" smtClean="0"/>
              <a:t> (branch if equal)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j</a:t>
            </a:r>
            <a:r>
              <a:rPr lang="en-US" dirty="0" smtClean="0"/>
              <a:t> (unconditional jump)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control</a:t>
            </a:r>
            <a:endParaRPr lang="en-US" dirty="0"/>
          </a:p>
        </p:txBody>
      </p:sp>
      <p:graphicFrame>
        <p:nvGraphicFramePr>
          <p:cNvPr id="122882" name="Object 2"/>
          <p:cNvGraphicFramePr>
            <a:graphicFrameLocks noChangeAspect="1"/>
          </p:cNvGraphicFramePr>
          <p:nvPr/>
        </p:nvGraphicFramePr>
        <p:xfrm>
          <a:off x="1008063" y="1412875"/>
          <a:ext cx="7127875" cy="4757738"/>
        </p:xfrm>
        <a:graphic>
          <a:graphicData uri="http://schemas.openxmlformats.org/presentationml/2006/ole">
            <p:oleObj spid="_x0000_s122882" name="Image" r:id="rId4" imgW="15238095" imgH="10171429" progId="Photoshop.Image.6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signals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RegDst</a:t>
            </a:r>
            <a:r>
              <a:rPr lang="en-US" altLang="ko-KR" dirty="0" smtClean="0"/>
              <a:t>: which instr. field to use for </a:t>
            </a:r>
            <a:r>
              <a:rPr lang="en-US" altLang="ko-KR" dirty="0" err="1" smtClean="0"/>
              <a:t>dst</a:t>
            </a:r>
            <a:r>
              <a:rPr lang="en-US" altLang="ko-KR" dirty="0" smtClean="0"/>
              <a:t>. register </a:t>
            </a:r>
            <a:r>
              <a:rPr lang="en-US" altLang="ko-KR" dirty="0" err="1" smtClean="0"/>
              <a:t>specifier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sz="2000" dirty="0" smtClean="0"/>
              <a:t>Inst[20:16] vs. Inst[15:11]</a:t>
            </a:r>
          </a:p>
          <a:p>
            <a:r>
              <a:rPr lang="en-US" altLang="ko-KR" dirty="0" err="1" smtClean="0"/>
              <a:t>ALUSrc</a:t>
            </a:r>
            <a:r>
              <a:rPr lang="en-US" altLang="ko-KR" dirty="0" smtClean="0"/>
              <a:t>: which one to use for ALU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2?</a:t>
            </a:r>
          </a:p>
          <a:p>
            <a:pPr lvl="1"/>
            <a:r>
              <a:rPr lang="en-US" altLang="ko-KR" sz="2000" dirty="0" smtClean="0"/>
              <a:t>Immediate vs. register read port 2</a:t>
            </a:r>
          </a:p>
          <a:p>
            <a:r>
              <a:rPr lang="en-US" altLang="ko-KR" dirty="0" err="1" smtClean="0"/>
              <a:t>MemtoReg</a:t>
            </a:r>
            <a:r>
              <a:rPr lang="en-US" altLang="ko-KR" dirty="0" smtClean="0"/>
              <a:t>: is it memory load?</a:t>
            </a:r>
          </a:p>
          <a:p>
            <a:r>
              <a:rPr lang="en-US" altLang="ko-KR" dirty="0" err="1" smtClean="0"/>
              <a:t>RegWrite</a:t>
            </a:r>
            <a:r>
              <a:rPr lang="en-US" altLang="ko-KR" dirty="0" smtClean="0"/>
              <a:t>: update register?</a:t>
            </a:r>
          </a:p>
          <a:p>
            <a:r>
              <a:rPr lang="en-US" altLang="ko-KR" dirty="0" err="1" smtClean="0"/>
              <a:t>MemRead</a:t>
            </a:r>
            <a:r>
              <a:rPr lang="en-US" altLang="ko-KR" dirty="0" smtClean="0"/>
              <a:t>: read memory?</a:t>
            </a:r>
          </a:p>
          <a:p>
            <a:r>
              <a:rPr lang="en-US" altLang="ko-KR" dirty="0" err="1" smtClean="0"/>
              <a:t>MemWrite</a:t>
            </a:r>
            <a:r>
              <a:rPr lang="en-US" altLang="ko-KR" dirty="0" smtClean="0"/>
              <a:t>: write to memory?</a:t>
            </a:r>
          </a:p>
          <a:p>
            <a:r>
              <a:rPr lang="en-US" altLang="ko-KR" dirty="0" smtClean="0"/>
              <a:t>Branch: is it a branch?</a:t>
            </a:r>
          </a:p>
          <a:p>
            <a:r>
              <a:rPr lang="en-US" altLang="ko-KR" dirty="0" err="1" smtClean="0"/>
              <a:t>ALUop</a:t>
            </a:r>
            <a:r>
              <a:rPr lang="en-US" altLang="ko-KR" dirty="0" smtClean="0"/>
              <a:t>: what type of ALU operation?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lw</a:t>
            </a:r>
            <a:r>
              <a:rPr lang="en-US" dirty="0" smtClean="0"/>
              <a:t> r8, 32(r18)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5052"/>
            <a:ext cx="8229600" cy="912825"/>
          </a:xfrm>
        </p:spPr>
        <p:txBody>
          <a:bodyPr/>
          <a:lstStyle/>
          <a:p>
            <a:r>
              <a:rPr lang="en-US" altLang="ko-KR" sz="2000" dirty="0" smtClean="0"/>
              <a:t>Let’s assume r18 has 1,000</a:t>
            </a:r>
          </a:p>
          <a:p>
            <a:r>
              <a:rPr lang="en-US" altLang="ko-KR" sz="2000" dirty="0" smtClean="0"/>
              <a:t>Let’s assume M[1032] has 0x11223344</a:t>
            </a:r>
          </a:p>
          <a:p>
            <a:endParaRPr lang="en-US" dirty="0"/>
          </a:p>
        </p:txBody>
      </p:sp>
      <p:graphicFrame>
        <p:nvGraphicFramePr>
          <p:cNvPr id="123906" name="Object 2"/>
          <p:cNvGraphicFramePr>
            <a:graphicFrameLocks noChangeAspect="1"/>
          </p:cNvGraphicFramePr>
          <p:nvPr/>
        </p:nvGraphicFramePr>
        <p:xfrm>
          <a:off x="1222375" y="2276475"/>
          <a:ext cx="6699250" cy="1314450"/>
        </p:xfrm>
        <a:graphic>
          <a:graphicData uri="http://schemas.openxmlformats.org/presentationml/2006/ole">
            <p:oleObj spid="_x0000_s123906" name="Image" r:id="rId4" imgW="12241270" imgH="2400000" progId="Photoshop.Image.6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lw</a:t>
            </a:r>
            <a:r>
              <a:rPr lang="en-US" dirty="0" smtClean="0"/>
              <a:t> r8, 32(r18)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008063" y="1412875"/>
          <a:ext cx="7127875" cy="4757738"/>
        </p:xfrm>
        <a:graphic>
          <a:graphicData uri="http://schemas.openxmlformats.org/presentationml/2006/ole">
            <p:oleObj spid="_x0000_s124930" name="Image" r:id="rId4" imgW="15238095" imgH="10171429" progId="Photoshop.Image.6">
              <p:embed/>
            </p:oleObj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87675" y="3068638"/>
            <a:ext cx="421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35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492500" y="3716338"/>
            <a:ext cx="421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18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059113" y="4149725"/>
            <a:ext cx="312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916238" y="4581525"/>
            <a:ext cx="312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419475" y="5300663"/>
            <a:ext cx="421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32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787900" y="5084763"/>
            <a:ext cx="421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32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87900" y="3789363"/>
            <a:ext cx="6591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1000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724525" y="4437063"/>
            <a:ext cx="6591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1032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6443663" y="4149725"/>
            <a:ext cx="13468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0x11223344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580063" y="6092825"/>
            <a:ext cx="13468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0x11223344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771775" y="4797425"/>
            <a:ext cx="13468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0x11223344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2700338" y="1773238"/>
            <a:ext cx="8402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 dirty="0">
                <a:solidFill>
                  <a:srgbClr val="C00000"/>
                </a:solidFill>
              </a:rPr>
              <a:t>(PC+4)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6659563" y="1412875"/>
            <a:ext cx="8402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(PC+4)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684213" y="3644900"/>
            <a:ext cx="8402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(PC+4)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6372225" y="5445125"/>
            <a:ext cx="11095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 i="1">
                <a:solidFill>
                  <a:srgbClr val="FF6600"/>
                </a:solidFill>
              </a:rPr>
              <a:t>MemRead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3779838" y="3429000"/>
            <a:ext cx="10322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 i="1">
                <a:solidFill>
                  <a:srgbClr val="FF6600"/>
                </a:solidFill>
              </a:rPr>
              <a:t>RegWrite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6011863" y="2492375"/>
            <a:ext cx="11112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 i="1">
                <a:solidFill>
                  <a:srgbClr val="FF6600"/>
                </a:solidFill>
              </a:rPr>
              <a:t>Branch=0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2700338" y="4292600"/>
            <a:ext cx="12330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 i="1" dirty="0" err="1">
                <a:solidFill>
                  <a:srgbClr val="FF6600"/>
                </a:solidFill>
              </a:rPr>
              <a:t>RegDest</a:t>
            </a:r>
            <a:r>
              <a:rPr lang="en-US" altLang="ko-KR" sz="1600" b="0" i="1" dirty="0">
                <a:solidFill>
                  <a:srgbClr val="FF6600"/>
                </a:solidFill>
              </a:rPr>
              <a:t>=0</a:t>
            </a: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4427538" y="4365625"/>
            <a:ext cx="11304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 i="1">
                <a:solidFill>
                  <a:srgbClr val="FF6600"/>
                </a:solidFill>
              </a:rPr>
              <a:t>ALUSrc=1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779838" y="4437063"/>
            <a:ext cx="312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5148263" y="4652963"/>
            <a:ext cx="421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C00000"/>
                </a:solidFill>
              </a:rPr>
              <a:t>32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6588125" y="4581525"/>
            <a:ext cx="14863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 i="1">
                <a:solidFill>
                  <a:srgbClr val="FF6600"/>
                </a:solidFill>
              </a:rPr>
              <a:t>MemtoReg=1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sequence for </a:t>
            </a:r>
            <a:r>
              <a:rPr lang="en-US" dirty="0" err="1" smtClean="0"/>
              <a:t>lw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 code=35</a:t>
            </a:r>
          </a:p>
          <a:p>
            <a:endParaRPr lang="en-US" dirty="0" smtClean="0"/>
          </a:p>
          <a:p>
            <a:r>
              <a:rPr lang="en-US" dirty="0" err="1" smtClean="0"/>
              <a:t>RegDst</a:t>
            </a:r>
            <a:r>
              <a:rPr lang="en-US" dirty="0" smtClean="0"/>
              <a:t>=0</a:t>
            </a:r>
          </a:p>
          <a:p>
            <a:r>
              <a:rPr lang="en-US" dirty="0" err="1" smtClean="0"/>
              <a:t>ALUSrc</a:t>
            </a:r>
            <a:r>
              <a:rPr lang="en-US" dirty="0" smtClean="0"/>
              <a:t>=1</a:t>
            </a:r>
          </a:p>
          <a:p>
            <a:r>
              <a:rPr lang="en-US" dirty="0" err="1" smtClean="0"/>
              <a:t>MemtoReg</a:t>
            </a:r>
            <a:r>
              <a:rPr lang="en-US" dirty="0" smtClean="0"/>
              <a:t>=1</a:t>
            </a:r>
          </a:p>
          <a:p>
            <a:r>
              <a:rPr lang="en-US" dirty="0" err="1" smtClean="0"/>
              <a:t>RegWrite</a:t>
            </a:r>
            <a:r>
              <a:rPr lang="en-US" dirty="0" smtClean="0"/>
              <a:t>=1</a:t>
            </a:r>
          </a:p>
          <a:p>
            <a:r>
              <a:rPr lang="en-US" dirty="0" err="1" smtClean="0"/>
              <a:t>MemRead</a:t>
            </a:r>
            <a:r>
              <a:rPr lang="en-US" dirty="0" smtClean="0"/>
              <a:t>=1</a:t>
            </a:r>
          </a:p>
          <a:p>
            <a:r>
              <a:rPr lang="en-US" dirty="0" err="1" smtClean="0"/>
              <a:t>MemWrite</a:t>
            </a:r>
            <a:r>
              <a:rPr lang="en-US" dirty="0" smtClean="0"/>
              <a:t>=0</a:t>
            </a:r>
          </a:p>
          <a:p>
            <a:r>
              <a:rPr lang="en-US" dirty="0" smtClean="0"/>
              <a:t>Branch=0</a:t>
            </a:r>
          </a:p>
          <a:p>
            <a:r>
              <a:rPr lang="en-US" dirty="0" err="1" smtClean="0"/>
              <a:t>ALUop</a:t>
            </a:r>
            <a:r>
              <a:rPr lang="en-US" dirty="0" smtClean="0"/>
              <a:t>=0 (i.e., add) – why add?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signals in a table</a:t>
            </a:r>
            <a:endParaRPr lang="en-US" dirty="0"/>
          </a:p>
        </p:txBody>
      </p:sp>
      <p:graphicFrame>
        <p:nvGraphicFramePr>
          <p:cNvPr id="125954" name="Object 2"/>
          <p:cNvGraphicFramePr>
            <a:graphicFrameLocks noChangeAspect="1"/>
          </p:cNvGraphicFramePr>
          <p:nvPr/>
        </p:nvGraphicFramePr>
        <p:xfrm>
          <a:off x="677863" y="2492375"/>
          <a:ext cx="7786687" cy="2078038"/>
        </p:xfrm>
        <a:graphic>
          <a:graphicData uri="http://schemas.openxmlformats.org/presentationml/2006/ole">
            <p:oleObj spid="_x0000_s125954" name="Image" r:id="rId4" imgW="17079365" imgH="4558730" progId="Photoshop.Image.6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ALU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Depending on instruction, we perform different ALU operation</a:t>
            </a:r>
          </a:p>
          <a:p>
            <a:r>
              <a:rPr lang="en-US" altLang="ko-KR" sz="2400" dirty="0" smtClean="0"/>
              <a:t>Example</a:t>
            </a:r>
          </a:p>
          <a:p>
            <a:pPr lvl="1"/>
            <a:r>
              <a:rPr lang="en-US" altLang="ko-KR" sz="1600" dirty="0" err="1" smtClean="0"/>
              <a:t>lw</a:t>
            </a:r>
            <a:r>
              <a:rPr lang="en-US" altLang="ko-KR" sz="1600" dirty="0" smtClean="0"/>
              <a:t> or </a:t>
            </a:r>
            <a:r>
              <a:rPr lang="en-US" altLang="ko-KR" sz="1600" dirty="0" err="1" smtClean="0"/>
              <a:t>sw</a:t>
            </a:r>
            <a:r>
              <a:rPr lang="en-US" altLang="ko-KR" sz="1600" dirty="0" smtClean="0"/>
              <a:t>: ADD</a:t>
            </a:r>
          </a:p>
          <a:p>
            <a:pPr lvl="1"/>
            <a:r>
              <a:rPr lang="en-US" altLang="ko-KR" sz="1600" dirty="0" smtClean="0"/>
              <a:t>and: AND</a:t>
            </a:r>
          </a:p>
          <a:p>
            <a:pPr lvl="1"/>
            <a:r>
              <a:rPr lang="en-US" altLang="ko-KR" sz="1600" dirty="0" smtClean="0"/>
              <a:t>beq: SUB</a:t>
            </a:r>
          </a:p>
          <a:p>
            <a:r>
              <a:rPr lang="en-US" altLang="ko-KR" sz="2400" dirty="0" smtClean="0"/>
              <a:t>ALU control input (3 bits)</a:t>
            </a:r>
          </a:p>
          <a:p>
            <a:pPr lvl="1"/>
            <a:r>
              <a:rPr lang="en-US" altLang="ko-KR" sz="1600" dirty="0" smtClean="0"/>
              <a:t>000: AND</a:t>
            </a:r>
          </a:p>
          <a:p>
            <a:pPr lvl="1"/>
            <a:r>
              <a:rPr lang="en-US" altLang="ko-KR" sz="1600" dirty="0" smtClean="0"/>
              <a:t>001: OR</a:t>
            </a:r>
          </a:p>
          <a:p>
            <a:pPr lvl="1"/>
            <a:r>
              <a:rPr lang="en-US" altLang="ko-KR" sz="1600" dirty="0" smtClean="0"/>
              <a:t>010: ADD</a:t>
            </a:r>
          </a:p>
          <a:p>
            <a:pPr lvl="1"/>
            <a:r>
              <a:rPr lang="en-US" altLang="ko-KR" sz="1600" dirty="0" smtClean="0"/>
              <a:t>110: SUB</a:t>
            </a:r>
          </a:p>
          <a:p>
            <a:pPr lvl="1"/>
            <a:r>
              <a:rPr lang="en-US" altLang="ko-KR" sz="1600" dirty="0" smtClean="0"/>
              <a:t>111: SET-IF-LESS-THAN (similar to SUB)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ALU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33410"/>
          </a:xfrm>
        </p:spPr>
        <p:txBody>
          <a:bodyPr/>
          <a:lstStyle/>
          <a:p>
            <a:r>
              <a:rPr lang="en-US" altLang="ko-KR" sz="2000" dirty="0" err="1" smtClean="0"/>
              <a:t>ALUop</a:t>
            </a:r>
            <a:endParaRPr lang="en-US" altLang="ko-KR" sz="2000" dirty="0" smtClean="0"/>
          </a:p>
          <a:p>
            <a:pPr lvl="1"/>
            <a:r>
              <a:rPr lang="en-US" altLang="ko-KR" dirty="0" smtClean="0"/>
              <a:t>00: </a:t>
            </a:r>
            <a:r>
              <a:rPr lang="en-US" altLang="ko-KR" dirty="0" err="1" smtClean="0"/>
              <a:t>lw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sw</a:t>
            </a:r>
            <a:r>
              <a:rPr lang="en-US" altLang="ko-KR" dirty="0" smtClean="0"/>
              <a:t>, 01: beq, 10: arithmetic, 11: jump</a:t>
            </a:r>
          </a:p>
          <a:p>
            <a:endParaRPr lang="en-US" dirty="0"/>
          </a:p>
        </p:txBody>
      </p:sp>
      <p:graphicFrame>
        <p:nvGraphicFramePr>
          <p:cNvPr id="126979" name="Object 3"/>
          <p:cNvGraphicFramePr>
            <a:graphicFrameLocks noChangeAspect="1"/>
          </p:cNvGraphicFramePr>
          <p:nvPr/>
        </p:nvGraphicFramePr>
        <p:xfrm>
          <a:off x="811213" y="2420938"/>
          <a:ext cx="7519987" cy="3517900"/>
        </p:xfrm>
        <a:graphic>
          <a:graphicData uri="http://schemas.openxmlformats.org/presentationml/2006/ole">
            <p:oleObj spid="_x0000_s126979" name="Image" r:id="rId4" imgW="15593651" imgH="7288889" progId="Photoshop.Image.6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ALU control truth table</a:t>
            </a:r>
            <a:endParaRPr lang="en-US" dirty="0"/>
          </a:p>
        </p:txBody>
      </p:sp>
      <p:graphicFrame>
        <p:nvGraphicFramePr>
          <p:cNvPr id="199682" name="Object 2"/>
          <p:cNvGraphicFramePr>
            <a:graphicFrameLocks noChangeAspect="1"/>
          </p:cNvGraphicFramePr>
          <p:nvPr/>
        </p:nvGraphicFramePr>
        <p:xfrm>
          <a:off x="822325" y="1989138"/>
          <a:ext cx="7499350" cy="3611562"/>
        </p:xfrm>
        <a:graphic>
          <a:graphicData uri="http://schemas.openxmlformats.org/presentationml/2006/ole">
            <p:oleObj spid="_x0000_s199682" name="Image" r:id="rId4" imgW="15504762" imgH="7466667" progId="Photoshop.Image.6">
              <p:embed/>
            </p:oleObj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863600" y="2078019"/>
            <a:ext cx="4949842" cy="339570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umnst777 BT" pitchFamily="34" charset="0"/>
              <a:ea typeface="굴림" pitchFamily="50" charset="-127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667390" y="2004993"/>
            <a:ext cx="2555910" cy="3578274"/>
          </a:xfrm>
          <a:prstGeom prst="rect">
            <a:avLst/>
          </a:prstGeom>
          <a:noFill/>
          <a:ln w="38100" cap="flat" cmpd="sng" algn="ctr">
            <a:solidFill>
              <a:srgbClr val="0066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umnst777 BT" pitchFamily="34" charset="0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0357" y="1749402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input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9553" y="1676376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output</a:t>
            </a:r>
            <a:endParaRPr lang="en-US" dirty="0">
              <a:solidFill>
                <a:srgbClr val="0066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ALU control logic implementation</a:t>
            </a:r>
            <a:endParaRPr lang="en-US" dirty="0"/>
          </a:p>
        </p:txBody>
      </p:sp>
      <p:graphicFrame>
        <p:nvGraphicFramePr>
          <p:cNvPr id="200706" name="Object 2"/>
          <p:cNvGraphicFramePr>
            <a:graphicFrameLocks noChangeAspect="1"/>
          </p:cNvGraphicFramePr>
          <p:nvPr/>
        </p:nvGraphicFramePr>
        <p:xfrm>
          <a:off x="336492" y="1660531"/>
          <a:ext cx="8430062" cy="4470431"/>
        </p:xfrm>
        <a:graphic>
          <a:graphicData uri="http://schemas.openxmlformats.org/presentationml/2006/ole">
            <p:oleObj spid="_x0000_s200706" name="Image" r:id="rId4" imgW="16787302" imgH="8901587" progId="Photoshop.Image.6">
              <p:embed/>
            </p:oleObj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4645026" y="3027357"/>
            <a:ext cx="3197218" cy="109539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umnst777 BT" pitchFamily="34" charset="0"/>
              <a:ea typeface="굴림" pitchFamily="50" charset="-127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054884" y="3830642"/>
            <a:ext cx="876312" cy="2154267"/>
          </a:xfrm>
          <a:prstGeom prst="rect">
            <a:avLst/>
          </a:prstGeom>
          <a:noFill/>
          <a:ln w="38100" cap="flat" cmpd="sng" algn="ctr">
            <a:solidFill>
              <a:srgbClr val="0066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umnst777 BT" pitchFamily="34" charset="0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7449" y="2662227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products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9293" y="5984910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sums</a:t>
            </a:r>
            <a:endParaRPr lang="en-US" dirty="0">
              <a:solidFill>
                <a:srgbClr val="0066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program counter (PC) to code memory and fetch an instruction from there</a:t>
            </a:r>
          </a:p>
          <a:p>
            <a:pPr lvl="1"/>
            <a:r>
              <a:rPr lang="en-US" dirty="0" smtClean="0"/>
              <a:t>PC keeps the address (i.e., pointer) where the target instruction is</a:t>
            </a:r>
          </a:p>
          <a:p>
            <a:endParaRPr lang="en-US" dirty="0" smtClean="0"/>
          </a:p>
          <a:p>
            <a:r>
              <a:rPr lang="en-US" dirty="0" smtClean="0"/>
              <a:t>Read one or two registers</a:t>
            </a:r>
          </a:p>
          <a:p>
            <a:pPr lvl="1"/>
            <a:r>
              <a:rPr lang="en-US" dirty="0" smtClean="0"/>
              <a:t>Depending on the instruction we fetched, we need to perform different actions with the values read from the register file</a:t>
            </a:r>
          </a:p>
          <a:p>
            <a:endParaRPr lang="en-US" dirty="0" smtClean="0"/>
          </a:p>
          <a:p>
            <a:r>
              <a:rPr lang="en-US" dirty="0" smtClean="0"/>
              <a:t>Instructions of the same type (e.g., arithmetic-logic) will incur a similar sequence of actions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“j” instruction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31913" y="1600200"/>
          <a:ext cx="6480175" cy="4421188"/>
        </p:xfrm>
        <a:graphic>
          <a:graphicData uri="http://schemas.openxmlformats.org/presentationml/2006/ole">
            <p:oleObj spid="_x0000_s128002" name="Image" r:id="rId4" imgW="14946032" imgH="10196825" progId="Photoshop.Image.6">
              <p:embed/>
            </p:oleObj>
          </a:graphicData>
        </a:graphic>
      </p:graphicFrame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484438" y="1700213"/>
            <a:ext cx="792162" cy="288925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43663" y="2565400"/>
            <a:ext cx="720725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554824" y="1895454"/>
            <a:ext cx="719138" cy="720725"/>
          </a:xfrm>
          <a:prstGeom prst="ellipse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443663" y="2565400"/>
            <a:ext cx="0" cy="358775"/>
          </a:xfrm>
          <a:prstGeom prst="line">
            <a:avLst/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6659563" y="1268413"/>
            <a:ext cx="288925" cy="50482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usage</a:t>
            </a:r>
            <a:endParaRPr lang="en-US" dirty="0"/>
          </a:p>
        </p:txBody>
      </p:sp>
      <p:graphicFrame>
        <p:nvGraphicFramePr>
          <p:cNvPr id="129026" name="Object 2"/>
          <p:cNvGraphicFramePr>
            <a:graphicFrameLocks noChangeAspect="1"/>
          </p:cNvGraphicFramePr>
          <p:nvPr/>
        </p:nvGraphicFramePr>
        <p:xfrm>
          <a:off x="749300" y="2224071"/>
          <a:ext cx="7643813" cy="2895600"/>
        </p:xfrm>
        <a:graphic>
          <a:graphicData uri="http://schemas.openxmlformats.org/presentationml/2006/ole">
            <p:oleObj spid="_x0000_s129026" name="Image" r:id="rId4" imgW="16863492" imgH="6387302" progId="Photoshop.Image.6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Single-cycle execution timing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857250" y="2420938"/>
          <a:ext cx="7427913" cy="2709862"/>
        </p:xfrm>
        <a:graphic>
          <a:graphicData uri="http://schemas.openxmlformats.org/presentationml/2006/ole">
            <p:oleObj spid="_x0000_s130050" name="Image" r:id="rId4" imgW="16469841" imgH="6006349" progId="Photoshop.Image.6">
              <p:embed/>
            </p:oleObj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35038" y="3357563"/>
            <a:ext cx="7272337" cy="4318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909763" y="5084763"/>
            <a:ext cx="13500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0" dirty="0"/>
              <a:t>(in </a:t>
            </a:r>
            <a:r>
              <a:rPr lang="en-US" altLang="ko-KR" sz="1200" b="0" dirty="0" err="1"/>
              <a:t>pico</a:t>
            </a:r>
            <a:r>
              <a:rPr lang="en-US" altLang="ko-KR" sz="1200" b="0" dirty="0"/>
              <a:t>-seconds)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Single-cycle execution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cycle time depends on the most time-consuming instruction</a:t>
            </a:r>
          </a:p>
          <a:p>
            <a:pPr lvl="1"/>
            <a:r>
              <a:rPr lang="en-US" altLang="ko-KR" dirty="0" smtClean="0"/>
              <a:t>What happens if we implement a more complex instruction, e.g., a floating-point multiplication</a:t>
            </a:r>
          </a:p>
          <a:p>
            <a:pPr lvl="1"/>
            <a:r>
              <a:rPr lang="en-US" altLang="ko-KR" dirty="0" smtClean="0"/>
              <a:t>All resources are simultaneously active – there is no sharing of resources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We’ll adopt a multi-cycle solution which allows us to</a:t>
            </a:r>
          </a:p>
          <a:p>
            <a:pPr lvl="1"/>
            <a:r>
              <a:rPr lang="en-US" altLang="ko-KR" dirty="0" smtClean="0"/>
              <a:t>Use a faster clock;</a:t>
            </a:r>
          </a:p>
          <a:p>
            <a:pPr lvl="1"/>
            <a:r>
              <a:rPr lang="en-US" altLang="ko-KR" dirty="0" smtClean="0"/>
              <a:t>Adopt a different number of clock cycles per instruction; and</a:t>
            </a:r>
          </a:p>
          <a:p>
            <a:pPr lvl="1"/>
            <a:r>
              <a:rPr lang="en-US" altLang="ko-KR" dirty="0" smtClean="0"/>
              <a:t>Reduce physical resources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Multi-cycle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Reusing functional units</a:t>
            </a:r>
          </a:p>
          <a:p>
            <a:pPr lvl="1"/>
            <a:r>
              <a:rPr lang="en-US" altLang="ko-KR" dirty="0" smtClean="0"/>
              <a:t>Break up instruction execution into smaller steps</a:t>
            </a:r>
          </a:p>
          <a:p>
            <a:pPr lvl="1"/>
            <a:r>
              <a:rPr lang="en-US" altLang="ko-KR" dirty="0" smtClean="0"/>
              <a:t>Each functional unit is used for a specific purpose in any cycle</a:t>
            </a:r>
          </a:p>
          <a:p>
            <a:pPr lvl="1"/>
            <a:r>
              <a:rPr lang="en-US" altLang="ko-KR" dirty="0" smtClean="0"/>
              <a:t>ALU is used for additional functions: calculation and PC increment</a:t>
            </a:r>
          </a:p>
          <a:p>
            <a:pPr lvl="1"/>
            <a:r>
              <a:rPr lang="en-US" altLang="ko-KR" dirty="0" smtClean="0"/>
              <a:t>Memory used for instructions and data</a:t>
            </a:r>
          </a:p>
          <a:p>
            <a:r>
              <a:rPr lang="en-US" altLang="ko-KR" sz="2400" dirty="0" smtClean="0"/>
              <a:t>At the end of a cycle, keep results in registers</a:t>
            </a:r>
          </a:p>
          <a:p>
            <a:pPr lvl="1"/>
            <a:r>
              <a:rPr lang="en-US" altLang="ko-KR" sz="2000" dirty="0" smtClean="0"/>
              <a:t>Additional registers</a:t>
            </a:r>
          </a:p>
          <a:p>
            <a:r>
              <a:rPr lang="en-US" altLang="ko-KR" sz="2400" dirty="0" smtClean="0"/>
              <a:t>Now, control signals are NOT solely determined by the instruction bits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>
                <a:solidFill>
                  <a:srgbClr val="C00000"/>
                </a:solidFill>
              </a:rPr>
              <a:t>Controls will be generated by a FSM!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instruction execution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Instruction fetch</a:t>
            </a:r>
          </a:p>
          <a:p>
            <a:r>
              <a:rPr lang="en-US" altLang="ko-KR" dirty="0" smtClean="0"/>
              <a:t>Instruction decode and register read</a:t>
            </a:r>
          </a:p>
          <a:p>
            <a:r>
              <a:rPr lang="en-US" altLang="ko-KR" dirty="0" smtClean="0"/>
              <a:t>Execution, memory address calculation, or branch completion</a:t>
            </a:r>
          </a:p>
          <a:p>
            <a:r>
              <a:rPr lang="en-US" altLang="ko-KR" dirty="0" smtClean="0"/>
              <a:t>Memory access or R-type instruction completion</a:t>
            </a:r>
          </a:p>
          <a:p>
            <a:r>
              <a:rPr lang="en-US" altLang="ko-KR" dirty="0" smtClean="0"/>
              <a:t>Write-back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C00000"/>
                </a:solidFill>
              </a:rPr>
              <a:t>Instruction execution takes 3~5 cycles!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instruction fetch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Access memory w/ PC to fetch instruction and store it in Instruction Register (IR)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Increment PC by 4 using ALU and put the result back in the PC</a:t>
            </a:r>
          </a:p>
          <a:p>
            <a:pPr lvl="1"/>
            <a:r>
              <a:rPr lang="en-US" altLang="ko-KR" dirty="0" smtClean="0"/>
              <a:t>We can do this because ALU is not busy in this cycle</a:t>
            </a:r>
          </a:p>
          <a:p>
            <a:pPr lvl="1"/>
            <a:r>
              <a:rPr lang="en-US" altLang="ko-KR" dirty="0" smtClean="0"/>
              <a:t>Actual PC Update is done at the next clock rising edge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decode &amp; operand fetch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Read registers </a:t>
            </a:r>
            <a:r>
              <a:rPr lang="en-US" altLang="ko-KR" dirty="0" err="1" smtClean="0"/>
              <a:t>rs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rt</a:t>
            </a:r>
            <a:endParaRPr lang="en-US" altLang="ko-KR" dirty="0" smtClean="0"/>
          </a:p>
          <a:p>
            <a:pPr lvl="1"/>
            <a:r>
              <a:rPr lang="en-US" altLang="ko-KR" sz="2000" dirty="0" smtClean="0"/>
              <a:t>We read both of them regardless of necessity</a:t>
            </a:r>
          </a:p>
          <a:p>
            <a:pPr lvl="1"/>
            <a:endParaRPr lang="en-US" altLang="ko-KR" sz="2000" dirty="0" smtClean="0"/>
          </a:p>
          <a:p>
            <a:r>
              <a:rPr lang="en-US" altLang="ko-KR" dirty="0" smtClean="0"/>
              <a:t>Compute the branch address using ALU in case the instruction is a branch</a:t>
            </a:r>
          </a:p>
          <a:p>
            <a:pPr lvl="1"/>
            <a:r>
              <a:rPr lang="en-US" altLang="ko-KR" sz="2000" dirty="0" smtClean="0"/>
              <a:t>We can do this because ALU is not busy</a:t>
            </a:r>
          </a:p>
          <a:p>
            <a:pPr lvl="1"/>
            <a:r>
              <a:rPr lang="en-US" altLang="ko-KR" sz="2000" i="1" dirty="0" err="1" smtClean="0"/>
              <a:t>ALUOut</a:t>
            </a:r>
            <a:r>
              <a:rPr lang="en-US" altLang="ko-KR" sz="2000" dirty="0" smtClean="0"/>
              <a:t> will keep the target address</a:t>
            </a:r>
          </a:p>
          <a:p>
            <a:pPr lvl="1"/>
            <a:endParaRPr lang="en-US" altLang="ko-KR" sz="2000" dirty="0" smtClean="0"/>
          </a:p>
          <a:p>
            <a:r>
              <a:rPr lang="en-US" altLang="ko-KR" dirty="0" smtClean="0"/>
              <a:t>We have not set any control signals based on the instruction type yet</a:t>
            </a:r>
          </a:p>
          <a:p>
            <a:pPr lvl="1"/>
            <a:r>
              <a:rPr lang="en-US" altLang="ko-KR" sz="2000" dirty="0" smtClean="0"/>
              <a:t>Instruction is being decoded now in the control logic!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actions, actions,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ALU performs one of three functions based on instruction type</a:t>
            </a:r>
          </a:p>
          <a:p>
            <a:endParaRPr lang="en-US" altLang="ko-KR" dirty="0" smtClean="0"/>
          </a:p>
          <a:p>
            <a:r>
              <a:rPr lang="en-US" altLang="ko-KR" sz="2000" dirty="0" smtClean="0"/>
              <a:t>Memory reference</a:t>
            </a:r>
          </a:p>
          <a:p>
            <a:pPr lvl="1"/>
            <a:r>
              <a:rPr lang="en-US" altLang="ko-KR" i="1" dirty="0" err="1" smtClean="0"/>
              <a:t>ALUOut</a:t>
            </a:r>
            <a:r>
              <a:rPr lang="en-US" altLang="ko-KR" dirty="0" smtClean="0"/>
              <a:t> &lt;=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+ sign-extend(</a:t>
            </a:r>
            <a:r>
              <a:rPr lang="en-US" altLang="ko-KR" i="1" dirty="0" smtClean="0"/>
              <a:t>IR</a:t>
            </a:r>
            <a:r>
              <a:rPr lang="en-US" altLang="ko-KR" dirty="0" smtClean="0"/>
              <a:t>[15:0]);</a:t>
            </a:r>
          </a:p>
          <a:p>
            <a:r>
              <a:rPr lang="en-US" altLang="ko-KR" sz="2000" dirty="0" smtClean="0"/>
              <a:t>R-type</a:t>
            </a:r>
          </a:p>
          <a:p>
            <a:pPr lvl="1"/>
            <a:r>
              <a:rPr lang="en-US" altLang="ko-KR" i="1" dirty="0" err="1" smtClean="0"/>
              <a:t>ALUOut</a:t>
            </a:r>
            <a:r>
              <a:rPr lang="en-US" altLang="ko-KR" dirty="0" smtClean="0"/>
              <a:t> &lt;= 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 op </a:t>
            </a:r>
            <a:r>
              <a:rPr lang="en-US" altLang="ko-KR" i="1" dirty="0" smtClean="0"/>
              <a:t>B</a:t>
            </a:r>
            <a:r>
              <a:rPr lang="en-US" altLang="ko-KR" dirty="0" smtClean="0"/>
              <a:t>;</a:t>
            </a:r>
          </a:p>
          <a:p>
            <a:r>
              <a:rPr lang="en-US" altLang="ko-KR" sz="2000" dirty="0" smtClean="0"/>
              <a:t>Branch:</a:t>
            </a:r>
          </a:p>
          <a:p>
            <a:pPr lvl="1"/>
            <a:r>
              <a:rPr lang="en-US" altLang="ko-KR" dirty="0" smtClean="0"/>
              <a:t>if (</a:t>
            </a:r>
            <a:r>
              <a:rPr lang="en-US" altLang="ko-KR" i="1" dirty="0" smtClean="0"/>
              <a:t>A</a:t>
            </a:r>
            <a:r>
              <a:rPr lang="en-US" altLang="ko-KR" dirty="0" smtClean="0"/>
              <a:t>==</a:t>
            </a:r>
            <a:r>
              <a:rPr lang="en-US" altLang="ko-KR" i="1" dirty="0" smtClean="0"/>
              <a:t>B</a:t>
            </a:r>
            <a:r>
              <a:rPr lang="en-US" altLang="ko-KR" dirty="0" smtClean="0"/>
              <a:t>) </a:t>
            </a:r>
            <a:r>
              <a:rPr lang="en-US" altLang="ko-KR" i="1" dirty="0" smtClean="0"/>
              <a:t>PC</a:t>
            </a:r>
            <a:r>
              <a:rPr lang="en-US" altLang="ko-KR" dirty="0" smtClean="0"/>
              <a:t> &lt;= </a:t>
            </a:r>
            <a:r>
              <a:rPr lang="en-US" altLang="ko-KR" i="1" dirty="0" err="1" smtClean="0"/>
              <a:t>ALUOut</a:t>
            </a:r>
            <a:r>
              <a:rPr lang="en-US" altLang="ko-KR" dirty="0" smtClean="0"/>
              <a:t>;</a:t>
            </a:r>
          </a:p>
          <a:p>
            <a:r>
              <a:rPr lang="en-US" altLang="ko-KR" sz="2000" dirty="0" smtClean="0"/>
              <a:t>Jump:</a:t>
            </a:r>
          </a:p>
          <a:p>
            <a:pPr lvl="1"/>
            <a:r>
              <a:rPr lang="en-US" altLang="ko-KR" i="1" dirty="0" smtClean="0"/>
              <a:t>PC</a:t>
            </a:r>
            <a:r>
              <a:rPr lang="en-US" altLang="ko-KR" dirty="0" smtClean="0"/>
              <a:t> &lt;= {</a:t>
            </a:r>
            <a:r>
              <a:rPr lang="en-US" altLang="ko-KR" i="1" dirty="0" smtClean="0"/>
              <a:t>PC</a:t>
            </a:r>
            <a:r>
              <a:rPr lang="en-US" altLang="ko-KR" dirty="0" smtClean="0"/>
              <a:t>[31:28],</a:t>
            </a:r>
            <a:r>
              <a:rPr lang="en-US" altLang="ko-KR" i="1" dirty="0" smtClean="0"/>
              <a:t>IR</a:t>
            </a:r>
            <a:r>
              <a:rPr lang="en-US" altLang="ko-KR" dirty="0" smtClean="0"/>
              <a:t>[25:0],2’b00};	// </a:t>
            </a:r>
            <a:r>
              <a:rPr lang="en-US" altLang="ko-KR" dirty="0" err="1" smtClean="0"/>
              <a:t>verilog</a:t>
            </a:r>
            <a:r>
              <a:rPr lang="en-US" altLang="ko-KR" dirty="0" smtClean="0"/>
              <a:t> notation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memory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If the instruction is memory reference</a:t>
            </a:r>
          </a:p>
          <a:p>
            <a:pPr lvl="1"/>
            <a:r>
              <a:rPr lang="en-US" altLang="ko-KR" i="1" dirty="0" smtClean="0"/>
              <a:t>MDR</a:t>
            </a:r>
            <a:r>
              <a:rPr lang="en-US" altLang="ko-KR" dirty="0" smtClean="0"/>
              <a:t> &lt;= Memory[</a:t>
            </a:r>
            <a:r>
              <a:rPr lang="en-US" altLang="ko-KR" i="1" dirty="0" err="1" smtClean="0"/>
              <a:t>ALUOut</a:t>
            </a:r>
            <a:r>
              <a:rPr lang="en-US" altLang="ko-KR" dirty="0" smtClean="0"/>
              <a:t>];		// if it is a load</a:t>
            </a:r>
          </a:p>
          <a:p>
            <a:pPr lvl="1"/>
            <a:r>
              <a:rPr lang="en-US" altLang="ko-KR" dirty="0" smtClean="0"/>
              <a:t>Memory[</a:t>
            </a:r>
            <a:r>
              <a:rPr lang="en-US" altLang="ko-KR" i="1" dirty="0" err="1" smtClean="0"/>
              <a:t>ALUOut</a:t>
            </a:r>
            <a:r>
              <a:rPr lang="en-US" altLang="ko-KR" dirty="0" smtClean="0"/>
              <a:t>] &lt;= </a:t>
            </a:r>
            <a:r>
              <a:rPr lang="en-US" altLang="ko-KR" i="1" dirty="0" smtClean="0"/>
              <a:t>B</a:t>
            </a:r>
            <a:r>
              <a:rPr lang="en-US" altLang="ko-KR" dirty="0" smtClean="0"/>
              <a:t>;		// if it is a store</a:t>
            </a:r>
          </a:p>
          <a:p>
            <a:pPr lvl="1"/>
            <a:r>
              <a:rPr lang="en-US" altLang="ko-KR" dirty="0" smtClean="0"/>
              <a:t>Store is complete!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If the instruction is R-type</a:t>
            </a:r>
          </a:p>
          <a:p>
            <a:pPr lvl="1"/>
            <a:r>
              <a:rPr lang="en-US" altLang="ko-KR" dirty="0" err="1" smtClean="0"/>
              <a:t>Reg</a:t>
            </a:r>
            <a:r>
              <a:rPr lang="en-US" altLang="ko-KR" dirty="0" smtClean="0"/>
              <a:t>[</a:t>
            </a:r>
            <a:r>
              <a:rPr lang="en-US" altLang="ko-KR" i="1" dirty="0" smtClean="0"/>
              <a:t>IR</a:t>
            </a:r>
            <a:r>
              <a:rPr lang="en-US" altLang="ko-KR" dirty="0" smtClean="0"/>
              <a:t>[15:11]] &lt;= </a:t>
            </a:r>
            <a:r>
              <a:rPr lang="en-US" altLang="ko-KR" i="1" dirty="0" err="1" smtClean="0"/>
              <a:t>ALUOut</a:t>
            </a:r>
            <a:r>
              <a:rPr lang="en-US" altLang="ko-KR" dirty="0" smtClean="0"/>
              <a:t>;</a:t>
            </a:r>
          </a:p>
          <a:p>
            <a:pPr lvl="1"/>
            <a:r>
              <a:rPr lang="en-US" altLang="ko-KR" dirty="0" smtClean="0"/>
              <a:t>Now the instruction is complete!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implementation</a:t>
            </a:r>
            <a:endParaRPr lang="en-US" dirty="0"/>
          </a:p>
        </p:txBody>
      </p:sp>
      <p:graphicFrame>
        <p:nvGraphicFramePr>
          <p:cNvPr id="115714" name="Object 2"/>
          <p:cNvGraphicFramePr>
            <a:graphicFrameLocks noChangeAspect="1"/>
          </p:cNvGraphicFramePr>
          <p:nvPr/>
        </p:nvGraphicFramePr>
        <p:xfrm>
          <a:off x="1681163" y="2133626"/>
          <a:ext cx="5781675" cy="3194050"/>
        </p:xfrm>
        <a:graphic>
          <a:graphicData uri="http://schemas.openxmlformats.org/presentationml/2006/ole">
            <p:oleObj spid="_x0000_s198658" name="Image" r:id="rId4" imgW="10869841" imgH="6006349" progId="Photoshop.Image.6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1833525" y="3794130"/>
            <a:ext cx="401643" cy="98585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umnst777 BT" pitchFamily="34" charset="0"/>
              <a:ea typeface="굴림" pitchFamily="50" charset="-127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375285" y="3575052"/>
            <a:ext cx="693747" cy="138749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umnst777 BT" pitchFamily="34" charset="0"/>
              <a:ea typeface="굴림" pitchFamily="50" charset="-127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951279" y="3575052"/>
            <a:ext cx="1277955" cy="138749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umnst777 BT" pitchFamily="34" charset="0"/>
              <a:ea typeface="굴림" pitchFamily="50" charset="-127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08194" y="3538539"/>
            <a:ext cx="1387494" cy="142400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umnst777 BT" pitchFamily="34" charset="0"/>
              <a:ea typeface="굴림" pitchFamily="50" charset="-127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928915" y="2333609"/>
            <a:ext cx="1898676" cy="113190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umnst777 BT" pitchFamily="34" charset="0"/>
              <a:ea typeface="굴림" pitchFamily="50" charset="-127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069033" y="3794130"/>
            <a:ext cx="1277955" cy="153354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umnst777 BT" pitchFamily="34" charset="0"/>
              <a:ea typeface="굴림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register write-back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Only memory load instruction reaches this step</a:t>
            </a:r>
          </a:p>
          <a:p>
            <a:pPr lvl="1"/>
            <a:r>
              <a:rPr lang="en-US" altLang="ko-KR" dirty="0" err="1" smtClean="0"/>
              <a:t>Reg</a:t>
            </a:r>
            <a:r>
              <a:rPr lang="en-US" altLang="ko-KR" dirty="0" smtClean="0"/>
              <a:t>[</a:t>
            </a:r>
            <a:r>
              <a:rPr lang="en-US" altLang="ko-KR" i="1" dirty="0" smtClean="0"/>
              <a:t>IR</a:t>
            </a:r>
            <a:r>
              <a:rPr lang="en-US" altLang="ko-KR" dirty="0" smtClean="0"/>
              <a:t>[20:16]] &lt;= </a:t>
            </a:r>
            <a:r>
              <a:rPr lang="en-US" altLang="ko-KR" i="1" dirty="0" smtClean="0"/>
              <a:t>MDR</a:t>
            </a:r>
            <a:r>
              <a:rPr lang="en-US" altLang="ko-KR" dirty="0" smtClean="0"/>
              <a:t>;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Multi-cycle datapath &amp; control</a:t>
            </a:r>
            <a:endParaRPr lang="en-US" dirty="0"/>
          </a:p>
        </p:txBody>
      </p:sp>
      <p:graphicFrame>
        <p:nvGraphicFramePr>
          <p:cNvPr id="131074" name="Object 2"/>
          <p:cNvGraphicFramePr>
            <a:graphicFrameLocks noChangeAspect="1"/>
          </p:cNvGraphicFramePr>
          <p:nvPr/>
        </p:nvGraphicFramePr>
        <p:xfrm>
          <a:off x="1346200" y="1551027"/>
          <a:ext cx="6450013" cy="4762500"/>
        </p:xfrm>
        <a:graphic>
          <a:graphicData uri="http://schemas.openxmlformats.org/presentationml/2006/ole">
            <p:oleObj spid="_x0000_s131074" name="Image" r:id="rId4" imgW="13688889" imgH="10107937" progId="Photoshop.Image.6">
              <p:embed/>
            </p:oleObj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41421" y="3392487"/>
            <a:ext cx="255592" cy="62072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01941" y="3392486"/>
            <a:ext cx="584208" cy="1497033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8454" y="5254650"/>
            <a:ext cx="474669" cy="401643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1799" y="3867156"/>
            <a:ext cx="182565" cy="255591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11799" y="4414851"/>
            <a:ext cx="182565" cy="255591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054884" y="4232286"/>
            <a:ext cx="401643" cy="255591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099" name="Object 3"/>
          <p:cNvGraphicFramePr>
            <a:graphicFrameLocks noChangeAspect="1"/>
          </p:cNvGraphicFramePr>
          <p:nvPr/>
        </p:nvGraphicFramePr>
        <p:xfrm>
          <a:off x="3001941" y="1055655"/>
          <a:ext cx="4170393" cy="5408904"/>
        </p:xfrm>
        <a:graphic>
          <a:graphicData uri="http://schemas.openxmlformats.org/presentationml/2006/ole">
            <p:oleObj spid="_x0000_s132099" name="Image" r:id="rId4" imgW="7784127" imgH="10095238" progId="Photoshop.Image.6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Multi-cycle control design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lw</a:t>
            </a:r>
            <a:r>
              <a:rPr lang="en-US" dirty="0" smtClean="0"/>
              <a:t>, 1</a:t>
            </a:r>
            <a:r>
              <a:rPr lang="en-US" baseline="30000" dirty="0" smtClean="0"/>
              <a:t>st</a:t>
            </a:r>
            <a:r>
              <a:rPr lang="en-US" dirty="0" smtClean="0"/>
              <a:t> 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46200" y="1341438"/>
          <a:ext cx="6450013" cy="4762500"/>
        </p:xfrm>
        <a:graphic>
          <a:graphicData uri="http://schemas.openxmlformats.org/presentationml/2006/ole">
            <p:oleObj spid="_x0000_s133122" name="Image" r:id="rId4" imgW="13688889" imgH="10107937" progId="Photoshop.Image.6">
              <p:embed/>
            </p:oleObj>
          </a:graphicData>
        </a:graphic>
      </p:graphicFrame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763713" y="3644900"/>
            <a:ext cx="4318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5580063" y="3573463"/>
            <a:ext cx="647700" cy="144462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08175" y="3213100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268538" y="3357563"/>
            <a:ext cx="268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 dirty="0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3357563"/>
            <a:ext cx="268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724525" y="3284538"/>
            <a:ext cx="268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132138" y="2997200"/>
            <a:ext cx="268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867400" y="4724400"/>
            <a:ext cx="3524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01</a:t>
            </a: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5795963" y="4437063"/>
            <a:ext cx="4318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5580063" y="4365625"/>
            <a:ext cx="215900" cy="215900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300788" y="5516563"/>
            <a:ext cx="3524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00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1476375" y="2997200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235825" y="2492375"/>
            <a:ext cx="3524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00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6877050" y="2781300"/>
            <a:ext cx="503238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243114" y="3573463"/>
            <a:ext cx="576262" cy="1008062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47813" y="3213100"/>
            <a:ext cx="215900" cy="576263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227763" y="3644900"/>
            <a:ext cx="504825" cy="863600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009886" y="3213100"/>
            <a:ext cx="576263" cy="1439863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lw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 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46200" y="1341438"/>
          <a:ext cx="6450013" cy="4762500"/>
        </p:xfrm>
        <a:graphic>
          <a:graphicData uri="http://schemas.openxmlformats.org/presentationml/2006/ole">
            <p:oleObj spid="_x0000_s184322" name="Image" r:id="rId4" imgW="13688889" imgH="10107937" progId="Photoshop.Image.6">
              <p:embed/>
            </p:oleObj>
          </a:graphicData>
        </a:graphic>
      </p:graphicFrame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5580063" y="3573463"/>
            <a:ext cx="647700" cy="144462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724525" y="3284538"/>
            <a:ext cx="268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 dirty="0">
                <a:solidFill>
                  <a:srgbClr val="C00000"/>
                </a:solidFill>
                <a:latin typeface="NeuzeitS Book" pitchFamily="34" charset="0"/>
              </a:rPr>
              <a:t>0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300788" y="5516563"/>
            <a:ext cx="3524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27763" y="3644900"/>
            <a:ext cx="504825" cy="863600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5651500" y="4365625"/>
            <a:ext cx="504825" cy="935038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011863" y="4652963"/>
            <a:ext cx="3524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019925" y="4005263"/>
            <a:ext cx="431800" cy="287337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lw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 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46200" y="1341438"/>
          <a:ext cx="6450013" cy="4762500"/>
        </p:xfrm>
        <a:graphic>
          <a:graphicData uri="http://schemas.openxmlformats.org/presentationml/2006/ole">
            <p:oleObj spid="_x0000_s185346" name="Image" r:id="rId4" imgW="13688889" imgH="10107937" progId="Photoshop.Image.6">
              <p:embed/>
            </p:oleObj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7763" y="3644900"/>
            <a:ext cx="504825" cy="863600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19925" y="4005263"/>
            <a:ext cx="431800" cy="287337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076825" y="4365625"/>
            <a:ext cx="1150938" cy="86360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011863" y="4652963"/>
            <a:ext cx="3524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 dirty="0">
                <a:solidFill>
                  <a:srgbClr val="C00000"/>
                </a:solidFill>
                <a:latin typeface="NeuzeitS Book" pitchFamily="34" charset="0"/>
              </a:rPr>
              <a:t>10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651500" y="3789363"/>
            <a:ext cx="576263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364163" y="3644900"/>
            <a:ext cx="287337" cy="288925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724525" y="3357563"/>
            <a:ext cx="268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300788" y="5516563"/>
            <a:ext cx="3524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lw</a:t>
            </a:r>
            <a:r>
              <a:rPr lang="en-US" dirty="0" smtClean="0"/>
              <a:t>, 4</a:t>
            </a:r>
            <a:r>
              <a:rPr lang="en-US" baseline="30000" dirty="0" smtClean="0"/>
              <a:t>th</a:t>
            </a:r>
            <a:r>
              <a:rPr lang="en-US" dirty="0" smtClean="0"/>
              <a:t> 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46200" y="1341438"/>
          <a:ext cx="6450013" cy="4762500"/>
        </p:xfrm>
        <a:graphic>
          <a:graphicData uri="http://schemas.openxmlformats.org/presentationml/2006/ole">
            <p:oleObj spid="_x0000_s186370" name="Image" r:id="rId4" imgW="13688889" imgH="10107937" progId="Photoshop.Image.6">
              <p:embed/>
            </p:oleObj>
          </a:graphicData>
        </a:graphic>
      </p:graphicFrame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1763713" y="3644900"/>
            <a:ext cx="431800" cy="21590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08175" y="3213100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68538" y="3357563"/>
            <a:ext cx="268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484438" y="3357563"/>
            <a:ext cx="268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 dirty="0">
                <a:solidFill>
                  <a:srgbClr val="C00000"/>
                </a:solidFill>
                <a:latin typeface="NeuzeitS Book" pitchFamily="34" charset="0"/>
              </a:rPr>
              <a:t>0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06601" y="3573463"/>
            <a:ext cx="576262" cy="1008062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59113" y="5013325"/>
            <a:ext cx="433387" cy="431800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lw</a:t>
            </a:r>
            <a:r>
              <a:rPr lang="en-US" dirty="0" smtClean="0"/>
              <a:t>, 5</a:t>
            </a:r>
            <a:r>
              <a:rPr lang="en-US" baseline="30000" dirty="0" smtClean="0"/>
              <a:t>th</a:t>
            </a:r>
            <a:r>
              <a:rPr lang="en-US" dirty="0" smtClean="0"/>
              <a:t> 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46200" y="1341438"/>
          <a:ext cx="6450013" cy="4762500"/>
        </p:xfrm>
        <a:graphic>
          <a:graphicData uri="http://schemas.openxmlformats.org/presentationml/2006/ole">
            <p:oleObj spid="_x0000_s187394" name="Image" r:id="rId4" imgW="13688889" imgH="10107937" progId="Photoshop.Image.6">
              <p:embed/>
            </p:oleObj>
          </a:graphicData>
        </a:graphic>
      </p:graphicFrame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3492500" y="4581525"/>
            <a:ext cx="935038" cy="576263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067175" y="5013325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437073" y="3429000"/>
            <a:ext cx="865187" cy="1295400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859338" y="3213100"/>
            <a:ext cx="268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636963" y="3933825"/>
            <a:ext cx="790575" cy="358775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140200" y="3860800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 dirty="0">
                <a:solidFill>
                  <a:srgbClr val="C00000"/>
                </a:solidFill>
                <a:latin typeface="NeuzeitS Book" pitchFamily="34" charset="0"/>
              </a:rPr>
              <a:t>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j, 1</a:t>
            </a:r>
            <a:r>
              <a:rPr lang="en-US" baseline="30000" dirty="0" smtClean="0"/>
              <a:t>st</a:t>
            </a:r>
            <a:r>
              <a:rPr lang="en-US" dirty="0" smtClean="0"/>
              <a:t> 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46200" y="1341438"/>
          <a:ext cx="6450013" cy="4762500"/>
        </p:xfrm>
        <a:graphic>
          <a:graphicData uri="http://schemas.openxmlformats.org/presentationml/2006/ole">
            <p:oleObj spid="_x0000_s188418" name="Image" r:id="rId4" imgW="13688889" imgH="10107937" progId="Photoshop.Image.6">
              <p:embed/>
            </p:oleObj>
          </a:graphicData>
        </a:graphic>
      </p:graphicFrame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763713" y="3644900"/>
            <a:ext cx="4318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5580063" y="3573463"/>
            <a:ext cx="647700" cy="144462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08175" y="3213100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268538" y="3357563"/>
            <a:ext cx="268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484438" y="3357563"/>
            <a:ext cx="268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724525" y="3284538"/>
            <a:ext cx="268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132138" y="2997200"/>
            <a:ext cx="268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867400" y="4724400"/>
            <a:ext cx="3524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01</a:t>
            </a: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5795963" y="4437063"/>
            <a:ext cx="431800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5580063" y="4365625"/>
            <a:ext cx="215900" cy="215900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300788" y="5516563"/>
            <a:ext cx="3524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 dirty="0">
                <a:solidFill>
                  <a:srgbClr val="C00000"/>
                </a:solidFill>
                <a:latin typeface="NeuzeitS Book" pitchFamily="34" charset="0"/>
              </a:rPr>
              <a:t>00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1476375" y="2997200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7235825" y="2492375"/>
            <a:ext cx="3524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00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6877050" y="2771766"/>
            <a:ext cx="503238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206601" y="3573463"/>
            <a:ext cx="576262" cy="1008062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47813" y="3213100"/>
            <a:ext cx="215900" cy="576263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227763" y="3644900"/>
            <a:ext cx="504825" cy="863600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009886" y="3213100"/>
            <a:ext cx="576263" cy="1439863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j, 2</a:t>
            </a:r>
            <a:r>
              <a:rPr lang="en-US" baseline="30000" dirty="0" smtClean="0"/>
              <a:t>nd</a:t>
            </a:r>
            <a:r>
              <a:rPr lang="en-US" dirty="0" smtClean="0"/>
              <a:t> 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46200" y="1341438"/>
          <a:ext cx="6450013" cy="4762500"/>
        </p:xfrm>
        <a:graphic>
          <a:graphicData uri="http://schemas.openxmlformats.org/presentationml/2006/ole">
            <p:oleObj spid="_x0000_s189442" name="Image" r:id="rId4" imgW="13688889" imgH="10107937" progId="Photoshop.Image.6">
              <p:embed/>
            </p:oleObj>
          </a:graphicData>
        </a:graphic>
      </p:graphicFrame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5580063" y="3573463"/>
            <a:ext cx="647700" cy="144462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724525" y="3284538"/>
            <a:ext cx="268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0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300788" y="5516563"/>
            <a:ext cx="3524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 dirty="0">
                <a:solidFill>
                  <a:srgbClr val="C00000"/>
                </a:solidFill>
                <a:latin typeface="NeuzeitS Book" pitchFamily="34" charset="0"/>
              </a:rPr>
              <a:t>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27763" y="3644900"/>
            <a:ext cx="504825" cy="863600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5651500" y="4365625"/>
            <a:ext cx="504825" cy="935038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011863" y="4652963"/>
            <a:ext cx="3524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019925" y="4005263"/>
            <a:ext cx="431800" cy="287337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Datapath elements</a:t>
            </a:r>
            <a:endParaRPr lang="en-US" dirty="0"/>
          </a:p>
        </p:txBody>
      </p:sp>
      <p:graphicFrame>
        <p:nvGraphicFramePr>
          <p:cNvPr id="15361" name="Object 1"/>
          <p:cNvGraphicFramePr>
            <a:graphicFrameLocks noChangeAspect="1"/>
          </p:cNvGraphicFramePr>
          <p:nvPr/>
        </p:nvGraphicFramePr>
        <p:xfrm>
          <a:off x="6069033" y="1238220"/>
          <a:ext cx="2384312" cy="2901967"/>
        </p:xfrm>
        <a:graphic>
          <a:graphicData uri="http://schemas.openxmlformats.org/presentationml/2006/ole">
            <p:oleObj spid="_x0000_s15361" name="Image" r:id="rId4" imgW="4088889" imgH="4977778" progId="Photoshop.Image.6">
              <p:embed/>
            </p:oleObj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577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Arithmetic logic unit (ALU)</a:t>
            </a:r>
          </a:p>
          <a:p>
            <a:pPr lvl="1"/>
            <a:r>
              <a:rPr lang="en-US" dirty="0" smtClean="0"/>
              <a:t>Combinational logic (=function)</a:t>
            </a:r>
          </a:p>
          <a:p>
            <a:pPr lvl="2"/>
            <a:r>
              <a:rPr lang="en-US" dirty="0" smtClean="0"/>
              <a:t>Input: a, b, ALU operation (</a:t>
            </a:r>
            <a:r>
              <a:rPr lang="en-US" dirty="0" err="1" smtClean="0"/>
              <a:t>carryin</a:t>
            </a:r>
            <a:r>
              <a:rPr lang="en-US" dirty="0" smtClean="0"/>
              <a:t> is hidden)</a:t>
            </a:r>
          </a:p>
          <a:p>
            <a:pPr lvl="2"/>
            <a:r>
              <a:rPr lang="en-US" dirty="0" smtClean="0"/>
              <a:t>Output: result, zero, overflow, carryout</a:t>
            </a:r>
          </a:p>
          <a:p>
            <a:endParaRPr lang="en-US" dirty="0" smtClean="0"/>
          </a:p>
          <a:p>
            <a:r>
              <a:rPr lang="en-US" dirty="0" smtClean="0"/>
              <a:t>Adders</a:t>
            </a:r>
          </a:p>
          <a:p>
            <a:pPr lvl="1"/>
            <a:r>
              <a:rPr lang="en-US" dirty="0" smtClean="0"/>
              <a:t>For PC incrementing, branch target calculation, …</a:t>
            </a:r>
          </a:p>
          <a:p>
            <a:endParaRPr lang="en-US" dirty="0" smtClean="0"/>
          </a:p>
          <a:p>
            <a:r>
              <a:rPr lang="en-US" dirty="0" err="1" smtClean="0"/>
              <a:t>Mux</a:t>
            </a:r>
            <a:endParaRPr lang="en-US" dirty="0" smtClean="0"/>
          </a:p>
          <a:p>
            <a:pPr lvl="1"/>
            <a:r>
              <a:rPr lang="en-US" dirty="0" smtClean="0"/>
              <a:t>We need a lot of these</a:t>
            </a:r>
          </a:p>
          <a:p>
            <a:endParaRPr lang="en-US" dirty="0" smtClean="0"/>
          </a:p>
          <a:p>
            <a:r>
              <a:rPr lang="en-US" dirty="0" smtClean="0"/>
              <a:t>Registers</a:t>
            </a:r>
          </a:p>
          <a:p>
            <a:pPr lvl="1"/>
            <a:r>
              <a:rPr lang="en-US" dirty="0" smtClean="0"/>
              <a:t>Register file, PC, … (architecturally visible registers)</a:t>
            </a:r>
          </a:p>
          <a:p>
            <a:pPr lvl="1"/>
            <a:r>
              <a:rPr lang="en-US" dirty="0" smtClean="0"/>
              <a:t>Temporary registers to keep intermediate values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j, 3</a:t>
            </a:r>
            <a:r>
              <a:rPr lang="en-US" baseline="30000" dirty="0" smtClean="0"/>
              <a:t>rd</a:t>
            </a:r>
            <a:r>
              <a:rPr lang="en-US" dirty="0" smtClean="0"/>
              <a:t> cycle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346200" y="1341438"/>
          <a:ext cx="6450013" cy="4762500"/>
        </p:xfrm>
        <a:graphic>
          <a:graphicData uri="http://schemas.openxmlformats.org/presentationml/2006/ole">
            <p:oleObj spid="_x0000_s190466" name="Image" r:id="rId4" imgW="13688889" imgH="10107937" progId="Photoshop.Image.6">
              <p:embed/>
            </p:oleObj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47813" y="3213100"/>
            <a:ext cx="215900" cy="576263"/>
          </a:xfrm>
          <a:prstGeom prst="rect">
            <a:avLst/>
          </a:prstGeom>
          <a:noFill/>
          <a:ln w="38100">
            <a:solidFill>
              <a:srgbClr val="FF6600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6443663" y="3141663"/>
            <a:ext cx="1008062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stealth" w="lg" len="med"/>
          </a:ln>
          <a:effectLst/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084888" y="2852738"/>
            <a:ext cx="358775" cy="504825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476375" y="2997200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235825" y="2420938"/>
            <a:ext cx="3524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NeuzeitS Book" pitchFamily="34" charset="0"/>
              </a:rPr>
              <a:t>10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wrap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From a number of building blocks, we constructed a datapath for a subset of the MIPS instruction set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First, we analyzed instructions for functional requirements</a:t>
            </a:r>
          </a:p>
          <a:p>
            <a:r>
              <a:rPr lang="en-US" altLang="ko-KR" sz="2400" dirty="0" smtClean="0"/>
              <a:t>Second, we connected buildings blocks in a way that accommodates instructions</a:t>
            </a:r>
          </a:p>
          <a:p>
            <a:r>
              <a:rPr lang="en-US" altLang="ko-KR" sz="2400" dirty="0" smtClean="0"/>
              <a:t>Third, we kept refining the datapath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wrap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sz="2400" dirty="0" smtClean="0"/>
              <a:t>We looked at how an instruction is executed on the datapath in a pictorial way</a:t>
            </a:r>
          </a:p>
          <a:p>
            <a:pPr>
              <a:lnSpc>
                <a:spcPct val="90000"/>
              </a:lnSpc>
            </a:pPr>
            <a:endParaRPr lang="en-US" altLang="ko-KR" sz="2400" dirty="0" smtClean="0"/>
          </a:p>
          <a:p>
            <a:pPr>
              <a:lnSpc>
                <a:spcPct val="90000"/>
              </a:lnSpc>
            </a:pPr>
            <a:r>
              <a:rPr lang="en-US" altLang="ko-KR" sz="2400" dirty="0" smtClean="0"/>
              <a:t>Control signals were connected to functional blocks in the datapath</a:t>
            </a:r>
          </a:p>
          <a:p>
            <a:pPr>
              <a:lnSpc>
                <a:spcPct val="90000"/>
              </a:lnSpc>
            </a:pPr>
            <a:endParaRPr lang="en-US" altLang="ko-KR" sz="2400" dirty="0" smtClean="0"/>
          </a:p>
          <a:p>
            <a:pPr>
              <a:lnSpc>
                <a:spcPct val="90000"/>
              </a:lnSpc>
            </a:pPr>
            <a:r>
              <a:rPr lang="en-US" altLang="ko-KR" sz="2400" dirty="0" smtClean="0"/>
              <a:t>How execution sequence of an instruction change the control signals was analyzed</a:t>
            </a:r>
          </a:p>
          <a:p>
            <a:pPr>
              <a:lnSpc>
                <a:spcPct val="90000"/>
              </a:lnSpc>
            </a:pPr>
            <a:endParaRPr lang="en-US" altLang="ko-KR" sz="2400" dirty="0" smtClean="0"/>
          </a:p>
          <a:p>
            <a:r>
              <a:rPr lang="en-US" altLang="ko-KR" sz="2400" dirty="0" smtClean="0"/>
              <a:t>We looked at the multi-cycle control scheme in some detail</a:t>
            </a:r>
          </a:p>
          <a:p>
            <a:pPr lvl="1"/>
            <a:r>
              <a:rPr lang="en-US" altLang="ko-KR" sz="2000" dirty="0" smtClean="0"/>
              <a:t>Multi-cycle control can be implemented using FSM</a:t>
            </a:r>
          </a:p>
          <a:p>
            <a:pPr>
              <a:lnSpc>
                <a:spcPct val="90000"/>
              </a:lnSpc>
            </a:pPr>
            <a:endParaRPr lang="en-US" altLang="ko-KR" sz="2400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wrap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We looked at the multi-cycle control scheme in some detail</a:t>
            </a:r>
          </a:p>
          <a:p>
            <a:r>
              <a:rPr lang="en-US" altLang="ko-KR" dirty="0" smtClean="0"/>
              <a:t>Multi-cycle control can be implemented using FSM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>
              <a:buFontTx/>
              <a:buNone/>
            </a:pPr>
            <a:endParaRPr lang="en-US" altLang="ko-KR" b="1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87358"/>
          </a:xfrm>
        </p:spPr>
        <p:txBody>
          <a:bodyPr>
            <a:normAutofit/>
          </a:bodyPr>
          <a:lstStyle/>
          <a:p>
            <a:r>
              <a:rPr lang="en-US" dirty="0" smtClean="0"/>
              <a:t>Interface: read port, write port, clock, control signal</a:t>
            </a:r>
            <a:endParaRPr lang="en-US" dirty="0"/>
          </a:p>
        </p:txBody>
      </p:sp>
      <p:graphicFrame>
        <p:nvGraphicFramePr>
          <p:cNvPr id="112642" name="Object 2"/>
          <p:cNvGraphicFramePr>
            <a:graphicFrameLocks noChangeAspect="1"/>
          </p:cNvGraphicFramePr>
          <p:nvPr/>
        </p:nvGraphicFramePr>
        <p:xfrm>
          <a:off x="893763" y="2257463"/>
          <a:ext cx="7354887" cy="3910012"/>
        </p:xfrm>
        <a:graphic>
          <a:graphicData uri="http://schemas.openxmlformats.org/presentationml/2006/ole">
            <p:oleObj spid="_x0000_s112642" name="Image" r:id="rId4" imgW="16647619" imgH="8850794" progId="Photoshop.Image.6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file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2058988" y="1989138"/>
          <a:ext cx="5026025" cy="3781425"/>
        </p:xfrm>
        <a:graphic>
          <a:graphicData uri="http://schemas.openxmlformats.org/presentationml/2006/ole">
            <p:oleObj spid="_x0000_s113666" name="Image" r:id="rId4" imgW="11428571" imgH="8596825" progId="Photoshop.Image.6">
              <p:embed/>
            </p:oleObj>
          </a:graphicData>
        </a:graphic>
      </p:graphicFrame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067175" y="2924175"/>
            <a:ext cx="865188" cy="433388"/>
            <a:chOff x="2562" y="1842"/>
            <a:chExt cx="545" cy="273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562" y="1842"/>
              <a:ext cx="182" cy="0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2744" y="2115"/>
              <a:ext cx="363" cy="0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-5400000">
              <a:off x="2607" y="1979"/>
              <a:ext cx="273" cy="0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700338" y="3213100"/>
            <a:ext cx="312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 dirty="0">
                <a:solidFill>
                  <a:srgbClr val="C00000"/>
                </a:solidFill>
              </a:rPr>
              <a:t>1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700338" y="2133600"/>
            <a:ext cx="504825" cy="144463"/>
            <a:chOff x="3696" y="1026"/>
            <a:chExt cx="318" cy="91"/>
          </a:xfrm>
        </p:grpSpPr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3787" y="1026"/>
              <a:ext cx="137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3923" y="1117"/>
              <a:ext cx="91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rot="-5400000">
              <a:off x="3878" y="1071"/>
              <a:ext cx="91" cy="1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rot="-5400000">
              <a:off x="3742" y="1071"/>
              <a:ext cx="91" cy="1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696" y="1117"/>
              <a:ext cx="92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5292725" y="2492375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0"/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219700" y="3357563"/>
            <a:ext cx="504825" cy="144462"/>
            <a:chOff x="3696" y="1026"/>
            <a:chExt cx="318" cy="91"/>
          </a:xfrm>
        </p:grpSpPr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3787" y="1026"/>
              <a:ext cx="137" cy="0"/>
            </a:xfrm>
            <a:prstGeom prst="line">
              <a:avLst/>
            </a:prstGeom>
            <a:noFill/>
            <a:ln w="25400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3923" y="1117"/>
              <a:ext cx="91" cy="0"/>
            </a:xfrm>
            <a:prstGeom prst="line">
              <a:avLst/>
            </a:prstGeom>
            <a:noFill/>
            <a:ln w="25400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rot="-5400000">
              <a:off x="3878" y="1071"/>
              <a:ext cx="91" cy="1"/>
            </a:xfrm>
            <a:prstGeom prst="line">
              <a:avLst/>
            </a:prstGeom>
            <a:noFill/>
            <a:ln w="25400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rot="-5400000">
              <a:off x="3742" y="1071"/>
              <a:ext cx="91" cy="1"/>
            </a:xfrm>
            <a:prstGeom prst="line">
              <a:avLst/>
            </a:prstGeom>
            <a:noFill/>
            <a:ln w="25400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696" y="1117"/>
              <a:ext cx="92" cy="0"/>
            </a:xfrm>
            <a:prstGeom prst="line">
              <a:avLst/>
            </a:prstGeom>
            <a:noFill/>
            <a:ln w="25400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5219700" y="4221163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0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5292725" y="5157788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b="0"/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4859338" y="3141663"/>
            <a:ext cx="312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27538" y="2349500"/>
            <a:ext cx="504825" cy="144463"/>
            <a:chOff x="3696" y="1026"/>
            <a:chExt cx="318" cy="91"/>
          </a:xfrm>
        </p:grpSpPr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3787" y="1026"/>
              <a:ext cx="137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3923" y="1117"/>
              <a:ext cx="91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 rot="-5400000">
              <a:off x="3878" y="1071"/>
              <a:ext cx="91" cy="1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rot="-5400000">
              <a:off x="3742" y="1071"/>
              <a:ext cx="91" cy="1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3696" y="1117"/>
              <a:ext cx="92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b="0"/>
            </a:p>
          </p:txBody>
        </p:sp>
      </p:grp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2195513" y="5516563"/>
            <a:ext cx="1048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0">
                <a:solidFill>
                  <a:srgbClr val="C00000"/>
                </a:solidFill>
              </a:rPr>
              <a:t>0x11223344</a:t>
            </a: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5724525" y="3429000"/>
            <a:ext cx="1048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200" b="0">
                <a:solidFill>
                  <a:srgbClr val="C00000"/>
                </a:solidFill>
              </a:rPr>
              <a:t>0x11223344</a:t>
            </a: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4859338" y="4365625"/>
            <a:ext cx="312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4859338" y="2636838"/>
            <a:ext cx="312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4859338" y="4941888"/>
            <a:ext cx="312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ko-KR" sz="1600" b="0">
                <a:solidFill>
                  <a:schemeClr val="accent2"/>
                </a:solidFill>
              </a:rPr>
              <a:t>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23" grpId="0" animBg="1"/>
      <p:bldP spid="24" grpId="0" animBg="1"/>
      <p:bldP spid="25" grpId="0"/>
      <p:bldP spid="32" grpId="0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Processor building blocks</a:t>
            </a:r>
            <a:endParaRPr lang="en-US" dirty="0"/>
          </a:p>
        </p:txBody>
      </p:sp>
      <p:graphicFrame>
        <p:nvGraphicFramePr>
          <p:cNvPr id="114690" name="Object 2"/>
          <p:cNvGraphicFramePr>
            <a:graphicFrameLocks noChangeAspect="1"/>
          </p:cNvGraphicFramePr>
          <p:nvPr/>
        </p:nvGraphicFramePr>
        <p:xfrm>
          <a:off x="874713" y="1700213"/>
          <a:ext cx="7394575" cy="4421187"/>
        </p:xfrm>
        <a:graphic>
          <a:graphicData uri="http://schemas.openxmlformats.org/presentationml/2006/ole">
            <p:oleObj spid="_x0000_s114690" name="Image" r:id="rId4" imgW="16863492" imgH="10082540" progId="Photoshop.Image.6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implementation</a:t>
            </a:r>
            <a:endParaRPr lang="en-US" dirty="0"/>
          </a:p>
        </p:txBody>
      </p:sp>
      <p:graphicFrame>
        <p:nvGraphicFramePr>
          <p:cNvPr id="115714" name="Object 2"/>
          <p:cNvGraphicFramePr>
            <a:graphicFrameLocks noChangeAspect="1"/>
          </p:cNvGraphicFramePr>
          <p:nvPr/>
        </p:nvGraphicFramePr>
        <p:xfrm>
          <a:off x="1681163" y="2133626"/>
          <a:ext cx="5781675" cy="3194050"/>
        </p:xfrm>
        <a:graphic>
          <a:graphicData uri="http://schemas.openxmlformats.org/presentationml/2006/ole">
            <p:oleObj spid="_x0000_s115714" name="Image" r:id="rId4" imgW="10869841" imgH="6006349" progId="Photoshop.Image.6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Humnst777 BT"/>
        <a:ea typeface="굴림"/>
        <a:cs typeface=""/>
      </a:majorFont>
      <a:minorFont>
        <a:latin typeface="Humnst777 BT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umnst777 BT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umnst777 BT" pitchFamily="34" charset="0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60359</TotalTime>
  <Words>1476</Words>
  <Application>Microsoft PowerPoint</Application>
  <PresentationFormat>Letter Paper (8.5x11 in)</PresentationFormat>
  <Paragraphs>375</Paragraphs>
  <Slides>53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Humnst777 BT</vt:lpstr>
      <vt:lpstr>굴림</vt:lpstr>
      <vt:lpstr>Wingdings</vt:lpstr>
      <vt:lpstr>Courier New</vt:lpstr>
      <vt:lpstr>NeuzeitS Book</vt:lpstr>
      <vt:lpstr>Times New Roman</vt:lpstr>
      <vt:lpstr>기본 디자인</vt:lpstr>
      <vt:lpstr>Image</vt:lpstr>
      <vt:lpstr>CS/COE0447: Computer Organization and Assembly Language  Datapath and Control</vt:lpstr>
      <vt:lpstr>A simple MIPS</vt:lpstr>
      <vt:lpstr>Initial ideas</vt:lpstr>
      <vt:lpstr>Abstract implementation</vt:lpstr>
      <vt:lpstr>Datapath elements</vt:lpstr>
      <vt:lpstr>Register file</vt:lpstr>
      <vt:lpstr>Register file</vt:lpstr>
      <vt:lpstr>Processor building blocks</vt:lpstr>
      <vt:lpstr>Abstract implementation</vt:lpstr>
      <vt:lpstr>Analyzing instruction execution</vt:lpstr>
      <vt:lpstr>Analyzing instruction execution</vt:lpstr>
      <vt:lpstr>Analyzing instruction execution</vt:lpstr>
      <vt:lpstr>Common steps in inst. execution</vt:lpstr>
      <vt:lpstr>Fetching an instruction</vt:lpstr>
      <vt:lpstr>Fetching operands</vt:lpstr>
      <vt:lpstr>Handling memory access</vt:lpstr>
      <vt:lpstr>Datapath so far</vt:lpstr>
      <vt:lpstr>Revisiting MIPS inst. format</vt:lpstr>
      <vt:lpstr>More elaborate datapath</vt:lpstr>
      <vt:lpstr>First look at control</vt:lpstr>
      <vt:lpstr>Control signals overview</vt:lpstr>
      <vt:lpstr>Example: lw r8, 32(r18)</vt:lpstr>
      <vt:lpstr>Example: lw r8, 32(r18)</vt:lpstr>
      <vt:lpstr>Control sequence for lw</vt:lpstr>
      <vt:lpstr>Control signals in a table</vt:lpstr>
      <vt:lpstr>ALU control</vt:lpstr>
      <vt:lpstr>ALU control</vt:lpstr>
      <vt:lpstr>ALU control truth table</vt:lpstr>
      <vt:lpstr>ALU control logic implementation</vt:lpstr>
      <vt:lpstr>Supporting “j” instruction</vt:lpstr>
      <vt:lpstr>Resource usage</vt:lpstr>
      <vt:lpstr>Single-cycle execution timing</vt:lpstr>
      <vt:lpstr>Single-cycle execution problem</vt:lpstr>
      <vt:lpstr>Multi-cycle implementation</vt:lpstr>
      <vt:lpstr>Five instruction execution steps</vt:lpstr>
      <vt:lpstr>Step 1: instruction fetch</vt:lpstr>
      <vt:lpstr>Step 2: decode &amp; operand fetch</vt:lpstr>
      <vt:lpstr>Step 3: actions, actions, actions</vt:lpstr>
      <vt:lpstr>Step 4: memory access</vt:lpstr>
      <vt:lpstr>Step 5: register write-back</vt:lpstr>
      <vt:lpstr>Multi-cycle datapath &amp; control</vt:lpstr>
      <vt:lpstr>Multi-cycle control design</vt:lpstr>
      <vt:lpstr>Example: lw, 1st cycle</vt:lpstr>
      <vt:lpstr>Example: lw, 2nd cycle</vt:lpstr>
      <vt:lpstr>Example: lw, 3rd cycle</vt:lpstr>
      <vt:lpstr>Example: lw, 4th cycle</vt:lpstr>
      <vt:lpstr>Example: lw, 5th cycle</vt:lpstr>
      <vt:lpstr>Example: j, 1st cycle</vt:lpstr>
      <vt:lpstr>Example: j, 2nd cycle</vt:lpstr>
      <vt:lpstr>Example: j, 3rd cycle</vt:lpstr>
      <vt:lpstr>To wrap up</vt:lpstr>
      <vt:lpstr>To wrap up</vt:lpstr>
      <vt:lpstr>To wrap up</vt:lpstr>
    </vt:vector>
  </TitlesOfParts>
  <Company>SEC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CS0447 Computer Organization &amp; Assembly Language</dc:title>
  <dc:creator>Sangyeun Cho</dc:creator>
  <cp:lastModifiedBy>Sangyeun Cho</cp:lastModifiedBy>
  <cp:revision>1942</cp:revision>
  <dcterms:created xsi:type="dcterms:W3CDTF">2004-08-26T11:50:37Z</dcterms:created>
  <dcterms:modified xsi:type="dcterms:W3CDTF">2008-11-11T15:57:15Z</dcterms:modified>
</cp:coreProperties>
</file>